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8" r:id="rId8"/>
    <p:sldId id="262" r:id="rId9"/>
    <p:sldId id="263" r:id="rId10"/>
    <p:sldId id="265" r:id="rId11"/>
    <p:sldId id="267" r:id="rId12"/>
    <p:sldId id="264" r:id="rId13"/>
    <p:sldId id="266" r:id="rId14"/>
    <p:sldId id="269" r:id="rId15"/>
  </p:sldIdLst>
  <p:sldSz cx="14630400" cy="8229600"/>
  <p:notesSz cx="8229600" cy="14630400"/>
  <p:embeddedFontLst>
    <p:embeddedFont>
      <p:font typeface="Arimo" panose="020B0604020202020204" charset="0"/>
      <p:regular r:id="rId17"/>
      <p:bold r:id="rId18"/>
      <p:italic r:id="rId19"/>
      <p:boldItalic r:id="rId20"/>
    </p:embeddedFont>
    <p:embeddedFont>
      <p:font typeface="PT Sans" panose="020B0503020203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jlLPRANbqXy+npvnH2o/pO1yqM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E9603-D9F0-4FDA-AF2E-18280FC9458A}" v="30" dt="2025-07-04T06:57:47.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5278" autoAdjust="0"/>
  </p:normalViewPr>
  <p:slideViewPr>
    <p:cSldViewPr snapToGrid="0">
      <p:cViewPr varScale="1">
        <p:scale>
          <a:sx n="81" d="100"/>
          <a:sy n="81" d="100"/>
        </p:scale>
        <p:origin x="1200" y="300"/>
      </p:cViewPr>
      <p:guideLst/>
    </p:cSldViewPr>
  </p:slideViewPr>
  <p:notesTextViewPr>
    <p:cViewPr>
      <p:scale>
        <a:sx n="1" d="1"/>
        <a:sy n="1" d="1"/>
      </p:scale>
      <p:origin x="0" y="-88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y John Jaladi" userId="0e51d8dcb0aaacdd" providerId="LiveId" clId="{2A2E9603-D9F0-4FDA-AF2E-18280FC9458A}"/>
    <pc:docChg chg="undo custSel addSld modSld sldOrd">
      <pc:chgData name="Mercy John Jaladi" userId="0e51d8dcb0aaacdd" providerId="LiveId" clId="{2A2E9603-D9F0-4FDA-AF2E-18280FC9458A}" dt="2025-07-04T07:03:49.879" v="1411" actId="20577"/>
      <pc:docMkLst>
        <pc:docMk/>
      </pc:docMkLst>
      <pc:sldChg chg="modNotesTx">
        <pc:chgData name="Mercy John Jaladi" userId="0e51d8dcb0aaacdd" providerId="LiveId" clId="{2A2E9603-D9F0-4FDA-AF2E-18280FC9458A}" dt="2025-07-04T05:26:51.766" v="351" actId="20577"/>
        <pc:sldMkLst>
          <pc:docMk/>
          <pc:sldMk cId="0" sldId="256"/>
        </pc:sldMkLst>
      </pc:sldChg>
      <pc:sldChg chg="modNotesTx">
        <pc:chgData name="Mercy John Jaladi" userId="0e51d8dcb0aaacdd" providerId="LiveId" clId="{2A2E9603-D9F0-4FDA-AF2E-18280FC9458A}" dt="2025-07-04T06:14:56.646" v="1362" actId="20577"/>
        <pc:sldMkLst>
          <pc:docMk/>
          <pc:sldMk cId="0" sldId="257"/>
        </pc:sldMkLst>
      </pc:sldChg>
      <pc:sldChg chg="modSp mod modNotesTx">
        <pc:chgData name="Mercy John Jaladi" userId="0e51d8dcb0aaacdd" providerId="LiveId" clId="{2A2E9603-D9F0-4FDA-AF2E-18280FC9458A}" dt="2025-07-04T06:11:28.191" v="1358" actId="20577"/>
        <pc:sldMkLst>
          <pc:docMk/>
          <pc:sldMk cId="0" sldId="259"/>
        </pc:sldMkLst>
        <pc:spChg chg="mod">
          <ac:chgData name="Mercy John Jaladi" userId="0e51d8dcb0aaacdd" providerId="LiveId" clId="{2A2E9603-D9F0-4FDA-AF2E-18280FC9458A}" dt="2025-07-04T05:35:07.391" v="702" actId="20577"/>
          <ac:spMkLst>
            <pc:docMk/>
            <pc:sldMk cId="0" sldId="259"/>
            <ac:spMk id="83" creationId="{00000000-0000-0000-0000-000000000000}"/>
          </ac:spMkLst>
        </pc:spChg>
      </pc:sldChg>
      <pc:sldChg chg="modNotesTx">
        <pc:chgData name="Mercy John Jaladi" userId="0e51d8dcb0aaacdd" providerId="LiveId" clId="{2A2E9603-D9F0-4FDA-AF2E-18280FC9458A}" dt="2025-07-04T05:57:59.607" v="1353" actId="20577"/>
        <pc:sldMkLst>
          <pc:docMk/>
          <pc:sldMk cId="0" sldId="260"/>
        </pc:sldMkLst>
      </pc:sldChg>
      <pc:sldChg chg="modSp mod modNotesTx">
        <pc:chgData name="Mercy John Jaladi" userId="0e51d8dcb0aaacdd" providerId="LiveId" clId="{2A2E9603-D9F0-4FDA-AF2E-18280FC9458A}" dt="2025-07-04T05:53:22.801" v="1122" actId="20577"/>
        <pc:sldMkLst>
          <pc:docMk/>
          <pc:sldMk cId="0" sldId="261"/>
        </pc:sldMkLst>
        <pc:spChg chg="mod">
          <ac:chgData name="Mercy John Jaladi" userId="0e51d8dcb0aaacdd" providerId="LiveId" clId="{2A2E9603-D9F0-4FDA-AF2E-18280FC9458A}" dt="2025-07-04T04:22:18.903" v="190" actId="1037"/>
          <ac:spMkLst>
            <pc:docMk/>
            <pc:sldMk cId="0" sldId="261"/>
            <ac:spMk id="95" creationId="{00000000-0000-0000-0000-000000000000}"/>
          </ac:spMkLst>
        </pc:spChg>
        <pc:spChg chg="mod">
          <ac:chgData name="Mercy John Jaladi" userId="0e51d8dcb0aaacdd" providerId="LiveId" clId="{2A2E9603-D9F0-4FDA-AF2E-18280FC9458A}" dt="2025-07-04T04:22:18.903" v="190" actId="1037"/>
          <ac:spMkLst>
            <pc:docMk/>
            <pc:sldMk cId="0" sldId="261"/>
            <ac:spMk id="96" creationId="{00000000-0000-0000-0000-000000000000}"/>
          </ac:spMkLst>
        </pc:spChg>
        <pc:spChg chg="mod">
          <ac:chgData name="Mercy John Jaladi" userId="0e51d8dcb0aaacdd" providerId="LiveId" clId="{2A2E9603-D9F0-4FDA-AF2E-18280FC9458A}" dt="2025-07-04T05:48:41.477" v="945" actId="20577"/>
          <ac:spMkLst>
            <pc:docMk/>
            <pc:sldMk cId="0" sldId="261"/>
            <ac:spMk id="99" creationId="{00000000-0000-0000-0000-000000000000}"/>
          </ac:spMkLst>
        </pc:spChg>
        <pc:spChg chg="mod">
          <ac:chgData name="Mercy John Jaladi" userId="0e51d8dcb0aaacdd" providerId="LiveId" clId="{2A2E9603-D9F0-4FDA-AF2E-18280FC9458A}" dt="2025-07-04T04:21:56.839" v="132" actId="1037"/>
          <ac:spMkLst>
            <pc:docMk/>
            <pc:sldMk cId="0" sldId="261"/>
            <ac:spMk id="111" creationId="{00000000-0000-0000-0000-000000000000}"/>
          </ac:spMkLst>
        </pc:spChg>
        <pc:spChg chg="mod">
          <ac:chgData name="Mercy John Jaladi" userId="0e51d8dcb0aaacdd" providerId="LiveId" clId="{2A2E9603-D9F0-4FDA-AF2E-18280FC9458A}" dt="2025-07-04T04:21:56.839" v="132" actId="1037"/>
          <ac:spMkLst>
            <pc:docMk/>
            <pc:sldMk cId="0" sldId="261"/>
            <ac:spMk id="112" creationId="{00000000-0000-0000-0000-000000000000}"/>
          </ac:spMkLst>
        </pc:spChg>
        <pc:spChg chg="mod">
          <ac:chgData name="Mercy John Jaladi" userId="0e51d8dcb0aaacdd" providerId="LiveId" clId="{2A2E9603-D9F0-4FDA-AF2E-18280FC9458A}" dt="2025-07-04T04:23:15.616" v="217" actId="20577"/>
          <ac:spMkLst>
            <pc:docMk/>
            <pc:sldMk cId="0" sldId="261"/>
            <ac:spMk id="114" creationId="{00000000-0000-0000-0000-000000000000}"/>
          </ac:spMkLst>
        </pc:spChg>
        <pc:spChg chg="mod">
          <ac:chgData name="Mercy John Jaladi" userId="0e51d8dcb0aaacdd" providerId="LiveId" clId="{2A2E9603-D9F0-4FDA-AF2E-18280FC9458A}" dt="2025-07-04T04:21:56.839" v="132" actId="1037"/>
          <ac:spMkLst>
            <pc:docMk/>
            <pc:sldMk cId="0" sldId="261"/>
            <ac:spMk id="117" creationId="{00000000-0000-0000-0000-000000000000}"/>
          </ac:spMkLst>
        </pc:spChg>
        <pc:spChg chg="mod">
          <ac:chgData name="Mercy John Jaladi" userId="0e51d8dcb0aaacdd" providerId="LiveId" clId="{2A2E9603-D9F0-4FDA-AF2E-18280FC9458A}" dt="2025-07-04T05:51:58.487" v="957" actId="20577"/>
          <ac:spMkLst>
            <pc:docMk/>
            <pc:sldMk cId="0" sldId="261"/>
            <ac:spMk id="119" creationId="{00000000-0000-0000-0000-000000000000}"/>
          </ac:spMkLst>
        </pc:spChg>
        <pc:picChg chg="mod">
          <ac:chgData name="Mercy John Jaladi" userId="0e51d8dcb0aaacdd" providerId="LiveId" clId="{2A2E9603-D9F0-4FDA-AF2E-18280FC9458A}" dt="2025-07-04T04:22:18.903" v="190" actId="1037"/>
          <ac:picMkLst>
            <pc:docMk/>
            <pc:sldMk cId="0" sldId="261"/>
            <ac:picMk id="2" creationId="{F65D004B-3715-F239-A9B1-0339079384CA}"/>
          </ac:picMkLst>
        </pc:picChg>
        <pc:picChg chg="mod">
          <ac:chgData name="Mercy John Jaladi" userId="0e51d8dcb0aaacdd" providerId="LiveId" clId="{2A2E9603-D9F0-4FDA-AF2E-18280FC9458A}" dt="2025-07-04T04:22:18.903" v="190" actId="1037"/>
          <ac:picMkLst>
            <pc:docMk/>
            <pc:sldMk cId="0" sldId="261"/>
            <ac:picMk id="4" creationId="{89BE71A1-9E9C-7DB3-1629-4DFBCA5D0AAF}"/>
          </ac:picMkLst>
        </pc:picChg>
        <pc:picChg chg="mod">
          <ac:chgData name="Mercy John Jaladi" userId="0e51d8dcb0aaacdd" providerId="LiveId" clId="{2A2E9603-D9F0-4FDA-AF2E-18280FC9458A}" dt="2025-07-04T04:22:18.903" v="190" actId="1037"/>
          <ac:picMkLst>
            <pc:docMk/>
            <pc:sldMk cId="0" sldId="261"/>
            <ac:picMk id="94" creationId="{00000000-0000-0000-0000-000000000000}"/>
          </ac:picMkLst>
        </pc:picChg>
        <pc:picChg chg="mod">
          <ac:chgData name="Mercy John Jaladi" userId="0e51d8dcb0aaacdd" providerId="LiveId" clId="{2A2E9603-D9F0-4FDA-AF2E-18280FC9458A}" dt="2025-07-04T04:21:56.839" v="132" actId="1037"/>
          <ac:picMkLst>
            <pc:docMk/>
            <pc:sldMk cId="0" sldId="261"/>
            <ac:picMk id="110" creationId="{00000000-0000-0000-0000-000000000000}"/>
          </ac:picMkLst>
        </pc:picChg>
      </pc:sldChg>
      <pc:sldChg chg="modNotesTx">
        <pc:chgData name="Mercy John Jaladi" userId="0e51d8dcb0aaacdd" providerId="LiveId" clId="{2A2E9603-D9F0-4FDA-AF2E-18280FC9458A}" dt="2025-07-04T07:03:49.879" v="1411" actId="20577"/>
        <pc:sldMkLst>
          <pc:docMk/>
          <pc:sldMk cId="0" sldId="262"/>
        </pc:sldMkLst>
      </pc:sldChg>
      <pc:sldChg chg="modSp mod">
        <pc:chgData name="Mercy John Jaladi" userId="0e51d8dcb0aaacdd" providerId="LiveId" clId="{2A2E9603-D9F0-4FDA-AF2E-18280FC9458A}" dt="2025-07-04T06:38:02.717" v="1398" actId="403"/>
        <pc:sldMkLst>
          <pc:docMk/>
          <pc:sldMk cId="0" sldId="264"/>
        </pc:sldMkLst>
        <pc:spChg chg="mod">
          <ac:chgData name="Mercy John Jaladi" userId="0e51d8dcb0aaacdd" providerId="LiveId" clId="{2A2E9603-D9F0-4FDA-AF2E-18280FC9458A}" dt="2025-07-04T06:38:02.717" v="1398" actId="403"/>
          <ac:spMkLst>
            <pc:docMk/>
            <pc:sldMk cId="0" sldId="264"/>
            <ac:spMk id="6" creationId="{F0E1A2C5-FC14-6B3F-E695-DC20A6027818}"/>
          </ac:spMkLst>
        </pc:spChg>
      </pc:sldChg>
      <pc:sldChg chg="addSp delSp modSp mod">
        <pc:chgData name="Mercy John Jaladi" userId="0e51d8dcb0aaacdd" providerId="LiveId" clId="{2A2E9603-D9F0-4FDA-AF2E-18280FC9458A}" dt="2025-07-04T06:57:55.499" v="1402" actId="403"/>
        <pc:sldMkLst>
          <pc:docMk/>
          <pc:sldMk cId="3442286628" sldId="266"/>
        </pc:sldMkLst>
        <pc:spChg chg="add del mod">
          <ac:chgData name="Mercy John Jaladi" userId="0e51d8dcb0aaacdd" providerId="LiveId" clId="{2A2E9603-D9F0-4FDA-AF2E-18280FC9458A}" dt="2025-07-04T06:57:55.499" v="1402" actId="403"/>
          <ac:spMkLst>
            <pc:docMk/>
            <pc:sldMk cId="3442286628" sldId="266"/>
            <ac:spMk id="6" creationId="{64A37DAE-78ED-7222-BD2A-D416CA5A061D}"/>
          </ac:spMkLst>
        </pc:spChg>
      </pc:sldChg>
      <pc:sldChg chg="addSp modSp new mod modNotesTx">
        <pc:chgData name="Mercy John Jaladi" userId="0e51d8dcb0aaacdd" providerId="LiveId" clId="{2A2E9603-D9F0-4FDA-AF2E-18280FC9458A}" dt="2025-07-04T06:11:58.247" v="1360" actId="20577"/>
        <pc:sldMkLst>
          <pc:docMk/>
          <pc:sldMk cId="1392203882" sldId="267"/>
        </pc:sldMkLst>
        <pc:spChg chg="add mod">
          <ac:chgData name="Mercy John Jaladi" userId="0e51d8dcb0aaacdd" providerId="LiveId" clId="{2A2E9603-D9F0-4FDA-AF2E-18280FC9458A}" dt="2025-07-04T06:11:58.247" v="1360" actId="20577"/>
          <ac:spMkLst>
            <pc:docMk/>
            <pc:sldMk cId="1392203882" sldId="267"/>
            <ac:spMk id="3" creationId="{597CC175-5C48-5829-335D-050F81337505}"/>
          </ac:spMkLst>
        </pc:spChg>
        <pc:spChg chg="add mod">
          <ac:chgData name="Mercy John Jaladi" userId="0e51d8dcb0aaacdd" providerId="LiveId" clId="{2A2E9603-D9F0-4FDA-AF2E-18280FC9458A}" dt="2025-07-04T05:56:35.767" v="1313" actId="20577"/>
          <ac:spMkLst>
            <pc:docMk/>
            <pc:sldMk cId="1392203882" sldId="267"/>
            <ac:spMk id="4" creationId="{3C228E94-3F7F-9FA4-3074-54C0C5688CB5}"/>
          </ac:spMkLst>
        </pc:spChg>
      </pc:sldChg>
      <pc:sldChg chg="addSp modSp new mod ord">
        <pc:chgData name="Mercy John Jaladi" userId="0e51d8dcb0aaacdd" providerId="LiveId" clId="{2A2E9603-D9F0-4FDA-AF2E-18280FC9458A}" dt="2025-07-04T05:53:54.995" v="1126"/>
        <pc:sldMkLst>
          <pc:docMk/>
          <pc:sldMk cId="2703194573" sldId="268"/>
        </pc:sldMkLst>
        <pc:spChg chg="add mod">
          <ac:chgData name="Mercy John Jaladi" userId="0e51d8dcb0aaacdd" providerId="LiveId" clId="{2A2E9603-D9F0-4FDA-AF2E-18280FC9458A}" dt="2025-07-04T05:12:46.477" v="332" actId="20577"/>
          <ac:spMkLst>
            <pc:docMk/>
            <pc:sldMk cId="2703194573" sldId="268"/>
            <ac:spMk id="4" creationId="{2D85CA5C-18B0-9D21-147D-5D8CCB5433C8}"/>
          </ac:spMkLst>
        </pc:spChg>
        <pc:picChg chg="add mod">
          <ac:chgData name="Mercy John Jaladi" userId="0e51d8dcb0aaacdd" providerId="LiveId" clId="{2A2E9603-D9F0-4FDA-AF2E-18280FC9458A}" dt="2025-07-04T05:13:07.711" v="334" actId="1076"/>
          <ac:picMkLst>
            <pc:docMk/>
            <pc:sldMk cId="2703194573" sldId="268"/>
            <ac:picMk id="3" creationId="{C21BC42E-3C87-D70B-55CE-D531EE8FDE21}"/>
          </ac:picMkLst>
        </pc:picChg>
      </pc:sldChg>
      <pc:sldChg chg="addSp modSp new mod">
        <pc:chgData name="Mercy John Jaladi" userId="0e51d8dcb0aaacdd" providerId="LiveId" clId="{2A2E9603-D9F0-4FDA-AF2E-18280FC9458A}" dt="2025-07-04T05:14:17.653" v="348" actId="1076"/>
        <pc:sldMkLst>
          <pc:docMk/>
          <pc:sldMk cId="3806376332" sldId="269"/>
        </pc:sldMkLst>
        <pc:spChg chg="add mod">
          <ac:chgData name="Mercy John Jaladi" userId="0e51d8dcb0aaacdd" providerId="LiveId" clId="{2A2E9603-D9F0-4FDA-AF2E-18280FC9458A}" dt="2025-07-04T05:14:17.653" v="348" actId="1076"/>
          <ac:spMkLst>
            <pc:docMk/>
            <pc:sldMk cId="3806376332" sldId="269"/>
            <ac:spMk id="2" creationId="{9F88C542-1514-0F63-7D20-526E648A90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t>Good Morning, everyone! Welcome to My presentation on the development of a Retrieval Augmented Generation (RAG) AI chatbot which is designed to answer questions about specific YouTube videos. </a:t>
            </a:r>
            <a:endParaRPr sz="1200" dirty="0">
              <a:solidFill>
                <a:schemeClr val="dk1"/>
              </a:solidFill>
              <a:latin typeface="Arial"/>
              <a:ea typeface="Arial"/>
              <a:cs typeface="Arial"/>
              <a:sym typeface="Arial"/>
            </a:endParaRPr>
          </a:p>
        </p:txBody>
      </p:sp>
      <p:sp>
        <p:nvSpPr>
          <p:cNvPr id="37" name="Google Shape;37;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DFB7A8A-ED5D-F084-A6A2-906E7E754ED8}"/>
            </a:ext>
          </a:extLst>
        </p:cNvPr>
        <p:cNvGrpSpPr/>
        <p:nvPr/>
      </p:nvGrpSpPr>
      <p:grpSpPr>
        <a:xfrm>
          <a:off x="0" y="0"/>
          <a:ext cx="0" cy="0"/>
          <a:chOff x="0" y="0"/>
          <a:chExt cx="0" cy="0"/>
        </a:xfrm>
      </p:grpSpPr>
      <p:sp>
        <p:nvSpPr>
          <p:cNvPr id="138" name="Google Shape;138;p8:notes">
            <a:extLst>
              <a:ext uri="{FF2B5EF4-FFF2-40B4-BE49-F238E27FC236}">
                <a16:creationId xmlns:a16="http://schemas.microsoft.com/office/drawing/2014/main" id="{3D321EB5-C834-8755-C0AA-45AD30371B9A}"/>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p8:notes">
            <a:extLst>
              <a:ext uri="{FF2B5EF4-FFF2-40B4-BE49-F238E27FC236}">
                <a16:creationId xmlns:a16="http://schemas.microsoft.com/office/drawing/2014/main" id="{0706FCFD-0F0E-1D4C-3151-0A61E87F087E}"/>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In this evaluation, although Flan-T5 models achieved higher F1 scores, manual inspection revealed that Mistral-7B’s answers were often more robust and contextually nuanced. </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This highlights the importance of not relying solely on automated scoring metrics for open-ended question answering tasks.</a:t>
            </a:r>
          </a:p>
          <a:p>
            <a:pPr marL="0" marR="0" lvl="0" indent="0" algn="l" rtl="0">
              <a:spcBef>
                <a:spcPts val="0"/>
              </a:spcBef>
              <a:spcAft>
                <a:spcPts val="0"/>
              </a:spcAft>
              <a:buNone/>
            </a:pPr>
            <a:endParaRPr sz="1200" dirty="0">
              <a:solidFill>
                <a:schemeClr val="dk1"/>
              </a:solidFill>
              <a:latin typeface="Arial"/>
              <a:ea typeface="Arial"/>
              <a:cs typeface="Arial"/>
              <a:sym typeface="Arial"/>
            </a:endParaRPr>
          </a:p>
        </p:txBody>
      </p:sp>
      <p:sp>
        <p:nvSpPr>
          <p:cNvPr id="140" name="Google Shape;140;p8:notes">
            <a:extLst>
              <a:ext uri="{FF2B5EF4-FFF2-40B4-BE49-F238E27FC236}">
                <a16:creationId xmlns:a16="http://schemas.microsoft.com/office/drawing/2014/main" id="{3B4AF999-FB7C-3B70-3351-67C70954609E}"/>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422644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I used </a:t>
            </a:r>
            <a:r>
              <a:rPr lang="en-US" sz="1100" b="0" i="0" u="none" strike="noStrike" cap="none" dirty="0" err="1">
                <a:solidFill>
                  <a:srgbClr val="000000"/>
                </a:solidFill>
                <a:effectLst/>
                <a:latin typeface="Arial"/>
                <a:ea typeface="Arial"/>
                <a:cs typeface="Arial"/>
                <a:sym typeface="Arial"/>
              </a:rPr>
              <a:t>LangChain’s</a:t>
            </a:r>
            <a:r>
              <a:rPr lang="en-US" sz="1100" b="0" i="0" u="none" strike="noStrike" cap="none" dirty="0">
                <a:solidFill>
                  <a:srgbClr val="000000"/>
                </a:solidFill>
                <a:effectLst/>
                <a:latin typeface="Arial"/>
                <a:ea typeface="Arial"/>
                <a:cs typeface="Arial"/>
                <a:sym typeface="Arial"/>
              </a:rPr>
              <a:t> Document class to encapsulate chunks of transcript text along with their metadata (such as source filename), ensuring efficient organization and retrieval during the semantic search process.</a:t>
            </a:r>
            <a:r>
              <a:rPr lang="en-US" dirty="0"/>
              <a:t> </a:t>
            </a:r>
            <a:endParaRPr lang="en-DE" dirty="0"/>
          </a:p>
        </p:txBody>
      </p:sp>
    </p:spTree>
    <p:extLst>
      <p:ext uri="{BB962C8B-B14F-4D97-AF65-F5344CB8AC3E}">
        <p14:creationId xmlns:p14="http://schemas.microsoft.com/office/powerpoint/2010/main" val="54558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t>I used basic </a:t>
            </a:r>
            <a:r>
              <a:rPr lang="en-US" sz="1200" b="1" dirty="0" err="1"/>
              <a:t>RetrievalQA</a:t>
            </a:r>
            <a:r>
              <a:rPr lang="en-US" sz="1200" b="1" dirty="0"/>
              <a:t> chain</a:t>
            </a:r>
            <a:r>
              <a:rPr lang="en-US" sz="1200" dirty="0"/>
              <a:t> </a:t>
            </a:r>
            <a:endParaRPr sz="1200" dirty="0">
              <a:solidFill>
                <a:schemeClr val="dk1"/>
              </a:solidFill>
              <a:latin typeface="Arial"/>
              <a:ea typeface="Arial"/>
              <a:cs typeface="Arial"/>
              <a:sym typeface="Arial"/>
            </a:endParaRPr>
          </a:p>
        </p:txBody>
      </p:sp>
      <p:sp>
        <p:nvSpPr>
          <p:cNvPr id="152" name="Google Shape;152;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12</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dirty="0"/>
              <a:t>agents in LangChain dynamically plan how to answer based on the user’s input.</a:t>
            </a:r>
          </a:p>
          <a:p>
            <a:endParaRPr lang="en-US" dirty="0"/>
          </a:p>
          <a:p>
            <a:r>
              <a:rPr lang="en-US" dirty="0"/>
              <a:t>agents as “decision-makers” that can choose and orchestrate tools for flexible, dynamic responses.</a:t>
            </a:r>
          </a:p>
          <a:p>
            <a:endParaRPr lang="en-US" dirty="0"/>
          </a:p>
          <a:p>
            <a:r>
              <a:rPr lang="en-US" dirty="0"/>
              <a:t>In future versions, I will try add agents—components that decide how to handle each query, possibly combining multiple tools or steps for more complex tasks.</a:t>
            </a:r>
            <a:endParaRPr lang="en-DE" dirty="0"/>
          </a:p>
        </p:txBody>
      </p:sp>
    </p:spTree>
    <p:extLst>
      <p:ext uri="{BB962C8B-B14F-4D97-AF65-F5344CB8AC3E}">
        <p14:creationId xmlns:p14="http://schemas.microsoft.com/office/powerpoint/2010/main" val="9302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 name="Google Shape;44;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t>This project leverages both audio and text data, extracted directly from the videos, for accurate responses. Over the next few minutes, </a:t>
            </a:r>
            <a:r>
              <a:rPr lang="en-US" sz="1200" dirty="0" err="1"/>
              <a:t>i’ll</a:t>
            </a:r>
            <a:r>
              <a:rPr lang="en-US" sz="1200" dirty="0"/>
              <a:t> walk you through the architecture, and implementation of this solution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1" dirty="0"/>
              <a:t>ServiceNow is a tool that companies use to streamline, track, and automate their business processes and services.</a:t>
            </a:r>
            <a:endParaRPr sz="1200" dirty="0">
              <a:solidFill>
                <a:schemeClr val="dk1"/>
              </a:solidFill>
              <a:latin typeface="Arial"/>
              <a:ea typeface="Arial"/>
              <a:cs typeface="Arial"/>
              <a:sym typeface="Arial"/>
            </a:endParaRPr>
          </a:p>
        </p:txBody>
      </p:sp>
      <p:sp>
        <p:nvSpPr>
          <p:cNvPr id="45" name="Google Shape;45;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 name="Google Shape;52;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dirty="0"/>
              <a:t>The process begins with Data Collection &amp; Transcription—here, we extract audio from YouTube videos and convert it into text.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Next, in Data Preprocessing &amp; Embedding, the text is chunked, embedded, and stored in a vector database for efficient retrieval.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Moving to Query Processing &amp; Retrieval, user questions are processed, and relevant text is retrieved from the database.</a:t>
            </a:r>
          </a:p>
          <a:p>
            <a:pPr marL="0" marR="0" lvl="0" indent="0" algn="l" rtl="0">
              <a:spcBef>
                <a:spcPts val="0"/>
              </a:spcBef>
              <a:spcAft>
                <a:spcPts val="0"/>
              </a:spcAft>
              <a:buFont typeface="Arial" panose="020B0604020202020204" pitchFamily="34" charset="0"/>
              <a:buNone/>
            </a:pPr>
            <a:r>
              <a:rPr lang="en-US" sz="1200" dirty="0"/>
              <a:t> </a:t>
            </a:r>
          </a:p>
          <a:p>
            <a:pPr marL="171450" marR="0" lvl="0" indent="-171450" algn="l" rtl="0">
              <a:spcBef>
                <a:spcPts val="0"/>
              </a:spcBef>
              <a:spcAft>
                <a:spcPts val="0"/>
              </a:spcAft>
              <a:buFont typeface="Arial" panose="020B0604020202020204" pitchFamily="34" charset="0"/>
              <a:buChar char="•"/>
            </a:pPr>
            <a:r>
              <a:rPr lang="en-US" sz="1200" dirty="0"/>
              <a:t>Then, in LLM Integration &amp; Generation, the context and query are fed to a Large Language Model to generate accurate answers.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Finally, Answer Delivery presents these AI-generated answers to the user in a clear, concise manner.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This structured pipeline ensures our chatbot delivers precise, context-aware responses from YouTube video content.</a:t>
            </a:r>
            <a:endParaRPr sz="1200" dirty="0">
              <a:solidFill>
                <a:schemeClr val="dk1"/>
              </a:solidFill>
              <a:latin typeface="Arial"/>
              <a:ea typeface="Arial"/>
              <a:cs typeface="Arial"/>
              <a:sym typeface="Arial"/>
            </a:endParaRPr>
          </a:p>
        </p:txBody>
      </p:sp>
      <p:sp>
        <p:nvSpPr>
          <p:cNvPr id="53" name="Google Shape;53;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 name="Google Shape;74;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dirty="0"/>
              <a:t>I have downloaded 22 </a:t>
            </a:r>
            <a:r>
              <a:rPr lang="en-US" sz="1200" dirty="0" err="1"/>
              <a:t>Youtube</a:t>
            </a:r>
            <a:r>
              <a:rPr lang="en-US" sz="1200" dirty="0"/>
              <a:t> ServiceNow related Videos. I used </a:t>
            </a:r>
            <a:r>
              <a:rPr lang="en-US" sz="1200" dirty="0" err="1"/>
              <a:t>yt_dlp</a:t>
            </a:r>
            <a:r>
              <a:rPr lang="en-US" sz="1200" dirty="0"/>
              <a:t> tool for downloading metadata</a:t>
            </a:r>
          </a:p>
          <a:p>
            <a:pPr marL="171450" marR="0" lvl="0" indent="-171450" algn="l" rtl="0">
              <a:spcBef>
                <a:spcPts val="0"/>
              </a:spcBef>
              <a:spcAft>
                <a:spcPts val="0"/>
              </a:spcAft>
              <a:buFont typeface="Arial" panose="020B0604020202020204" pitchFamily="34" charset="0"/>
              <a:buChar char="•"/>
            </a:pPr>
            <a:endParaRPr lang="en-US" sz="1200" dirty="0"/>
          </a:p>
          <a:p>
            <a:pPr marL="171450" marR="0" lvl="0" indent="-171450" algn="l" rtl="0">
              <a:spcBef>
                <a:spcPts val="0"/>
              </a:spcBef>
              <a:spcAft>
                <a:spcPts val="0"/>
              </a:spcAft>
              <a:buFont typeface="Arial" panose="020B0604020202020204" pitchFamily="34" charset="0"/>
              <a:buChar char="•"/>
            </a:pPr>
            <a:r>
              <a:rPr lang="en-US" sz="1100" b="0" i="0" u="none" strike="noStrike" cap="none" dirty="0" err="1">
                <a:solidFill>
                  <a:srgbClr val="000000"/>
                </a:solidFill>
                <a:effectLst/>
                <a:latin typeface="Arial"/>
                <a:ea typeface="Arial"/>
                <a:cs typeface="Arial"/>
                <a:sym typeface="Arial"/>
              </a:rPr>
              <a:t>ffmpeg</a:t>
            </a:r>
            <a:r>
              <a:rPr lang="en-US" sz="1100" b="0" i="0" u="none" strike="noStrike" cap="none" dirty="0">
                <a:solidFill>
                  <a:srgbClr val="000000"/>
                </a:solidFill>
                <a:effectLst/>
                <a:latin typeface="Arial"/>
                <a:ea typeface="Arial"/>
                <a:cs typeface="Arial"/>
                <a:sym typeface="Arial"/>
              </a:rPr>
              <a:t> as media processing tool</a:t>
            </a:r>
            <a:r>
              <a:rPr lang="en-US" sz="1200" dirty="0"/>
              <a:t> added to the path which helps to process YouTube audio/video.</a:t>
            </a:r>
          </a:p>
          <a:p>
            <a:pPr marL="171450" marR="0" lvl="0" indent="-171450" algn="l" rtl="0">
              <a:spcBef>
                <a:spcPts val="0"/>
              </a:spcBef>
              <a:spcAft>
                <a:spcPts val="0"/>
              </a:spcAft>
              <a:buFont typeface="Arial" panose="020B0604020202020204" pitchFamily="34" charset="0"/>
              <a:buChar char="•"/>
            </a:pPr>
            <a:endParaRPr lang="en-US" sz="1200" dirty="0"/>
          </a:p>
          <a:p>
            <a:pPr marL="171450" marR="0" lvl="0" indent="-171450" algn="l" rtl="0">
              <a:spcBef>
                <a:spcPts val="0"/>
              </a:spcBef>
              <a:spcAft>
                <a:spcPts val="0"/>
              </a:spcAft>
              <a:buFont typeface="Arial" panose="020B0604020202020204" pitchFamily="34" charset="0"/>
              <a:buChar char="•"/>
            </a:pPr>
            <a:r>
              <a:rPr lang="en-US" sz="1200" dirty="0"/>
              <a:t>I started with Speech-to-Text using the OpenAI Whisper large-v2 model, which is known for its high accuracy in converting YouTube video audio into searchable text.</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To manage this efficiently, I organized transcription tasks in a dedicated </a:t>
            </a:r>
            <a:r>
              <a:rPr lang="en-US" sz="1200" dirty="0" err="1"/>
              <a:t>Jupyter</a:t>
            </a:r>
            <a:r>
              <a:rPr lang="en-US" sz="1200" dirty="0"/>
              <a:t> notebook, enabling scalability for large datasets.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After that I  focused on Metadata Management, collecting key details like  Index, </a:t>
            </a:r>
            <a:r>
              <a:rPr lang="en-US" sz="1200" dirty="0" err="1"/>
              <a:t>youtube</a:t>
            </a:r>
            <a:r>
              <a:rPr lang="en-US" sz="1200" dirty="0"/>
              <a:t> link, subject, title, channel, description, length, </a:t>
            </a:r>
            <a:r>
              <a:rPr lang="en-US" sz="1200" dirty="0" err="1"/>
              <a:t>publish_date</a:t>
            </a:r>
            <a:r>
              <a:rPr lang="en-US" sz="1200" dirty="0"/>
              <a:t>, views.</a:t>
            </a:r>
          </a:p>
          <a:p>
            <a:pPr marL="0" marR="0" lvl="0" indent="0" algn="l" rtl="0">
              <a:spcBef>
                <a:spcPts val="0"/>
              </a:spcBef>
              <a:spcAft>
                <a:spcPts val="0"/>
              </a:spcAft>
              <a:buFont typeface="Arial" panose="020B0604020202020204" pitchFamily="34" charset="0"/>
              <a:buNone/>
            </a:pPr>
            <a:r>
              <a:rPr lang="en-US" sz="1200" dirty="0"/>
              <a:t> </a:t>
            </a:r>
          </a:p>
          <a:p>
            <a:pPr marL="171450" marR="0" lvl="0" indent="-171450" algn="l" rtl="0">
              <a:spcBef>
                <a:spcPts val="0"/>
              </a:spcBef>
              <a:spcAft>
                <a:spcPts val="0"/>
              </a:spcAft>
              <a:buFont typeface="Arial" panose="020B0604020202020204" pitchFamily="34" charset="0"/>
              <a:buChar char="•"/>
            </a:pPr>
            <a:r>
              <a:rPr lang="en-US" sz="1200" dirty="0"/>
              <a:t>This metadata was cleaned, standardized, and linked to transcripts, ensuring each segment ties back to its source video.</a:t>
            </a:r>
          </a:p>
          <a:p>
            <a:pPr marL="0" marR="0" lvl="0" indent="0" algn="l" rtl="0">
              <a:spcBef>
                <a:spcPts val="0"/>
              </a:spcBef>
              <a:spcAft>
                <a:spcPts val="0"/>
              </a:spcAft>
              <a:buFont typeface="Arial" panose="020B0604020202020204" pitchFamily="34" charset="0"/>
              <a:buNone/>
            </a:pPr>
            <a:endParaRPr lang="en-US" sz="1200" dirty="0"/>
          </a:p>
        </p:txBody>
      </p:sp>
      <p:sp>
        <p:nvSpPr>
          <p:cNvPr id="75" name="Google Shape;75;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I have done tokenization and lemmatization on the metadata</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Text chunking breaks long transcripts into smaller, manageable sections—typically 500–1000 characters per chunk but I choose 1000 characters per chunk—with 150-character overlaps to preserve key information.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As </a:t>
            </a:r>
            <a:r>
              <a:rPr lang="en-US" sz="1200" dirty="0" err="1"/>
              <a:t>LangChain</a:t>
            </a:r>
            <a:r>
              <a:rPr lang="en-US" sz="1200" dirty="0"/>
              <a:t> offers built-in tools and classes to handle chunking I used tools like </a:t>
            </a:r>
            <a:r>
              <a:rPr lang="en-US" sz="1200" dirty="0" err="1"/>
              <a:t>LangChain’s</a:t>
            </a:r>
            <a:r>
              <a:rPr lang="en-US" sz="1200" dirty="0"/>
              <a:t> </a:t>
            </a:r>
            <a:r>
              <a:rPr lang="en-US" sz="1200" dirty="0" err="1"/>
              <a:t>RecursiveCharacterTextSplitter</a:t>
            </a:r>
            <a:r>
              <a:rPr lang="en-US" sz="1200" dirty="0"/>
              <a:t> to automate this, linking each chunk to its video metadata, such as video id, chunk id, text, subject.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total 326 processed chunks</a:t>
            </a:r>
            <a:r>
              <a:rPr lang="en-US" sz="1200" dirty="0"/>
              <a:t> after </a:t>
            </a:r>
            <a:r>
              <a:rPr lang="en-US" sz="1100" b="0" i="0" u="none" strike="noStrike" cap="none" dirty="0">
                <a:solidFill>
                  <a:srgbClr val="000000"/>
                </a:solidFill>
                <a:effectLst/>
                <a:latin typeface="Arial"/>
                <a:ea typeface="Arial"/>
                <a:cs typeface="Arial"/>
                <a:sym typeface="Arial"/>
              </a:rPr>
              <a:t>cleaning processed chunks by removing introductions</a:t>
            </a:r>
          </a:p>
          <a:p>
            <a:pPr marL="171450" marR="0" lvl="0" indent="-171450" algn="l" rtl="0">
              <a:spcBef>
                <a:spcPts val="0"/>
              </a:spcBef>
              <a:spcAft>
                <a:spcPts val="0"/>
              </a:spcAft>
            </a:pPr>
            <a:endParaRPr lang="en-US" sz="1100" b="0" i="0" u="none" strike="noStrike" cap="none" dirty="0">
              <a:solidFill>
                <a:srgbClr val="000000"/>
              </a:solidFill>
              <a:effectLst/>
              <a:latin typeface="Arial"/>
              <a:cs typeface="Arial"/>
              <a:sym typeface="Arial"/>
            </a:endParaRPr>
          </a:p>
          <a:p>
            <a:pPr marL="171450" marR="0" lvl="0" indent="-171450" algn="l" rtl="0">
              <a:spcBef>
                <a:spcPts val="0"/>
              </a:spcBef>
              <a:spcAft>
                <a:spcPts val="0"/>
              </a:spcAft>
            </a:pPr>
            <a:r>
              <a:rPr lang="en-US" sz="1100" b="0" i="0" u="none" strike="noStrike" cap="none" dirty="0">
                <a:solidFill>
                  <a:srgbClr val="000000"/>
                </a:solidFill>
                <a:effectLst/>
                <a:latin typeface="Arial"/>
                <a:cs typeface="Arial"/>
                <a:sym typeface="Arial"/>
              </a:rPr>
              <a:t>I used </a:t>
            </a:r>
            <a:r>
              <a:rPr lang="en-US" sz="1100" b="1" i="0" u="none" strike="noStrike" cap="none" dirty="0">
                <a:solidFill>
                  <a:srgbClr val="000000"/>
                </a:solidFill>
                <a:effectLst/>
                <a:latin typeface="Arial"/>
                <a:ea typeface="Arial"/>
                <a:cs typeface="Arial"/>
                <a:sym typeface="Arial"/>
              </a:rPr>
              <a:t>flags=</a:t>
            </a:r>
            <a:r>
              <a:rPr lang="en-US" sz="1100" b="1" i="0" u="none" strike="noStrike" cap="none" dirty="0" err="1">
                <a:solidFill>
                  <a:srgbClr val="000000"/>
                </a:solidFill>
                <a:effectLst/>
                <a:latin typeface="Arial"/>
                <a:ea typeface="Arial"/>
                <a:cs typeface="Arial"/>
                <a:sym typeface="Arial"/>
              </a:rPr>
              <a:t>re.IGNORECASE</a:t>
            </a:r>
            <a:r>
              <a:rPr lang="en-US" sz="1100" b="0" i="0" u="none" strike="noStrike" cap="none" dirty="0">
                <a:solidFill>
                  <a:srgbClr val="000000"/>
                </a:solidFill>
                <a:effectLst/>
                <a:latin typeface="Arial"/>
                <a:ea typeface="Arial"/>
                <a:cs typeface="Arial"/>
                <a:sym typeface="Arial"/>
              </a:rPr>
              <a:t>:</a:t>
            </a:r>
            <a:r>
              <a:rPr lang="en-US" sz="1200" dirty="0"/>
              <a:t> to avoid case sensitive issues </a:t>
            </a:r>
            <a:endParaRPr sz="1200" dirty="0">
              <a:solidFill>
                <a:schemeClr val="dk1"/>
              </a:solidFill>
              <a:latin typeface="Arial"/>
              <a:ea typeface="Arial"/>
              <a:cs typeface="Arial"/>
              <a:sym typeface="Arial"/>
            </a:endParaRPr>
          </a:p>
        </p:txBody>
      </p:sp>
      <p:sp>
        <p:nvSpPr>
          <p:cNvPr id="88" name="Google Shape;88;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 name="Google Shape;106;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r>
              <a:rPr lang="en-US" sz="1200" b="1" dirty="0"/>
              <a:t>Query Input &amp; Embedding</a:t>
            </a:r>
          </a:p>
          <a:p>
            <a:r>
              <a:rPr lang="en-US" sz="1200" dirty="0"/>
              <a:t>When </a:t>
            </a:r>
            <a:r>
              <a:rPr lang="en-US" sz="1200" dirty="0" err="1"/>
              <a:t>i</a:t>
            </a:r>
            <a:r>
              <a:rPr lang="en-US" sz="1200" dirty="0"/>
              <a:t> asks a question, the system first </a:t>
            </a:r>
            <a:r>
              <a:rPr lang="en-US" sz="1200" b="1" dirty="0"/>
              <a:t>converts the question into a vector embedding</a:t>
            </a:r>
            <a:r>
              <a:rPr lang="en-US" sz="1200" dirty="0"/>
              <a:t>.</a:t>
            </a:r>
          </a:p>
          <a:p>
            <a:r>
              <a:rPr lang="en-US" sz="1200" dirty="0"/>
              <a:t>This process transforms the text into a high-dimensional numeric format, capturing the meaning of the question for precise semantic search.</a:t>
            </a:r>
          </a:p>
          <a:p>
            <a:r>
              <a:rPr lang="en-US" sz="1200" dirty="0"/>
              <a:t>I used the </a:t>
            </a:r>
            <a:r>
              <a:rPr lang="en-US" sz="1200" b="1" dirty="0"/>
              <a:t>all-MiniLM-L6-v2 model which is a </a:t>
            </a:r>
            <a:r>
              <a:rPr lang="en-US" sz="1200" b="1" dirty="0" err="1"/>
              <a:t>Huggingface</a:t>
            </a:r>
            <a:r>
              <a:rPr lang="en-US" sz="1200" b="1" dirty="0"/>
              <a:t> embedding model</a:t>
            </a:r>
            <a:r>
              <a:rPr lang="en-US" sz="1200" dirty="0"/>
              <a:t>, producing vectors of size 768.</a:t>
            </a:r>
          </a:p>
          <a:p>
            <a:pPr marL="158750" indent="0">
              <a:buNone/>
            </a:pPr>
            <a:endParaRPr lang="en-US" sz="1200" dirty="0"/>
          </a:p>
          <a:p>
            <a:r>
              <a:rPr lang="en-US" sz="1200" b="1" dirty="0"/>
              <a:t>Vectorization - FAISS</a:t>
            </a:r>
          </a:p>
          <a:p>
            <a:r>
              <a:rPr lang="en-US" sz="1200" dirty="0"/>
              <a:t>On the document side, we break text into manageable chunks and </a:t>
            </a:r>
            <a:r>
              <a:rPr lang="en-US" sz="1200" b="1" dirty="0"/>
              <a:t>embed each chunk using the same model</a:t>
            </a:r>
            <a:r>
              <a:rPr lang="en-US" sz="1200" dirty="0"/>
              <a:t>.</a:t>
            </a:r>
          </a:p>
          <a:p>
            <a:r>
              <a:rPr lang="en-US" sz="1200" dirty="0"/>
              <a:t>Each chunk is transformed into a numerical embedding, capturing its semantic content.</a:t>
            </a:r>
          </a:p>
          <a:p>
            <a:r>
              <a:rPr lang="en-US" sz="1200" dirty="0"/>
              <a:t>These embeddings are stored in </a:t>
            </a:r>
            <a:r>
              <a:rPr lang="en-US" sz="1200" b="1" dirty="0"/>
              <a:t>FAISS</a:t>
            </a:r>
            <a:r>
              <a:rPr lang="en-US" sz="1200" dirty="0"/>
              <a:t>, a fast, efficient vector database that lets us do similarity searches.</a:t>
            </a:r>
          </a:p>
          <a:p>
            <a:r>
              <a:rPr lang="en-US" sz="1200" dirty="0"/>
              <a:t>I used the </a:t>
            </a:r>
            <a:r>
              <a:rPr lang="en-US" sz="1200" b="1" dirty="0"/>
              <a:t>FAISS-CPU package</a:t>
            </a:r>
            <a:r>
              <a:rPr lang="en-US" sz="1200" dirty="0"/>
              <a:t> and the </a:t>
            </a:r>
            <a:r>
              <a:rPr lang="en-US" sz="1200" b="1" dirty="0"/>
              <a:t>IndexFlatL2</a:t>
            </a:r>
            <a:r>
              <a:rPr lang="en-US" sz="1200" dirty="0"/>
              <a:t> index type, which computes the L2 distance (or similarity) between vectors.</a:t>
            </a:r>
          </a:p>
          <a:p>
            <a:r>
              <a:rPr lang="en-US" sz="1200" dirty="0"/>
              <a:t>For each query, </a:t>
            </a:r>
            <a:r>
              <a:rPr lang="en-US" sz="1200" dirty="0" err="1"/>
              <a:t>i</a:t>
            </a:r>
            <a:r>
              <a:rPr lang="en-US" sz="1200" dirty="0"/>
              <a:t> retrieved the top 5 most similar chunks.</a:t>
            </a:r>
          </a:p>
          <a:p>
            <a:pPr marL="158750" indent="0">
              <a:buNone/>
            </a:pPr>
            <a:endParaRPr lang="en-US" sz="1200" dirty="0"/>
          </a:p>
          <a:p>
            <a:r>
              <a:rPr lang="en-US" sz="1200" b="1" dirty="0"/>
              <a:t>Retrieval</a:t>
            </a:r>
          </a:p>
          <a:p>
            <a:r>
              <a:rPr lang="en-US" sz="1200" dirty="0"/>
              <a:t>Finally, the </a:t>
            </a:r>
            <a:r>
              <a:rPr lang="en-US" sz="1200" b="1" dirty="0"/>
              <a:t>retrieval step</a:t>
            </a:r>
            <a:r>
              <a:rPr lang="en-US" sz="1200" dirty="0"/>
              <a:t> gathers the most relevant text chunks based on similarity to the query.</a:t>
            </a:r>
          </a:p>
          <a:p>
            <a:r>
              <a:rPr lang="en-US" sz="1200" dirty="0"/>
              <a:t>These retrieved chunks are passed to the LLM model to generate detailed, context-aware responses.</a:t>
            </a:r>
          </a:p>
          <a:p>
            <a:r>
              <a:rPr lang="en-US" sz="1200" dirty="0"/>
              <a:t>I used </a:t>
            </a:r>
            <a:r>
              <a:rPr lang="en-US" sz="1200" b="1" dirty="0" err="1"/>
              <a:t>LangChain’s</a:t>
            </a:r>
            <a:r>
              <a:rPr lang="en-US" sz="1200" b="1" dirty="0"/>
              <a:t> </a:t>
            </a:r>
            <a:r>
              <a:rPr lang="en-US" sz="1200" b="1" dirty="0" err="1"/>
              <a:t>RetrievalQA</a:t>
            </a:r>
            <a:r>
              <a:rPr lang="en-US" sz="1200" dirty="0"/>
              <a:t> module to handle this, specifying </a:t>
            </a:r>
            <a:r>
              <a:rPr lang="en-US" sz="1200" dirty="0" err="1"/>
              <a:t>search_type</a:t>
            </a:r>
            <a:r>
              <a:rPr lang="en-US" sz="1200" dirty="0"/>
              <a:t>="similarity" and customizing the number of results with </a:t>
            </a:r>
            <a:r>
              <a:rPr lang="en-US" sz="1200" dirty="0" err="1"/>
              <a:t>search_kwargs</a:t>
            </a:r>
            <a:r>
              <a:rPr lang="en-US" sz="1200" dirty="0"/>
              <a:t>={"k": 5}.</a:t>
            </a:r>
          </a:p>
          <a:p>
            <a:r>
              <a:rPr lang="en-US" sz="1200" dirty="0"/>
              <a:t>The </a:t>
            </a:r>
            <a:r>
              <a:rPr lang="en-US" sz="1200" dirty="0" err="1"/>
              <a:t>RetrievalQA</a:t>
            </a:r>
            <a:r>
              <a:rPr lang="en-US" sz="1200" dirty="0"/>
              <a:t> automatically tracked and provide a dashboard in LangSmith</a:t>
            </a:r>
          </a:p>
          <a:p>
            <a:pPr marL="0" marR="0" lvl="0" indent="0" algn="l" rtl="0">
              <a:spcBef>
                <a:spcPts val="0"/>
              </a:spcBef>
              <a:spcAft>
                <a:spcPts val="0"/>
              </a:spcAft>
              <a:buNone/>
            </a:pPr>
            <a:endParaRPr lang="en-US" sz="1200" dirty="0"/>
          </a:p>
        </p:txBody>
      </p:sp>
      <p:sp>
        <p:nvSpPr>
          <p:cNvPr id="107" name="Google Shape;107;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b="1" dirty="0"/>
              <a:t>LangSmith</a:t>
            </a:r>
            <a:r>
              <a:rPr lang="en-US" dirty="0"/>
              <a:t> is a cloud-based developer platform (from the creators of </a:t>
            </a:r>
            <a:r>
              <a:rPr lang="en-US" dirty="0" err="1"/>
              <a:t>LangChain</a:t>
            </a:r>
            <a:r>
              <a:rPr lang="en-US" dirty="0"/>
              <a:t>) that gives you a </a:t>
            </a:r>
            <a:r>
              <a:rPr lang="en-US" b="1" dirty="0"/>
              <a:t>dashboard for debugging, tracing, and monitoring</a:t>
            </a:r>
            <a:r>
              <a:rPr lang="en-US" dirty="0"/>
              <a:t> your LLM-powered applications.</a:t>
            </a:r>
            <a:endParaRPr lang="en-DE" dirty="0"/>
          </a:p>
        </p:txBody>
      </p:sp>
    </p:spTree>
    <p:extLst>
      <p:ext uri="{BB962C8B-B14F-4D97-AF65-F5344CB8AC3E}">
        <p14:creationId xmlns:p14="http://schemas.microsoft.com/office/powerpoint/2010/main" val="95392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My initial plan considered Llama-3-8B for its strong question-answering performance, setting a solid foundation. However, I am unable to continue with this model due to system stats issue.</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So, I tried exploring intermediate models: Distilgpt2, Flan-T5-base, and Flan-T5-large, evaluating their capabilities.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At the end, I continued with Mistral-7B and Whisper for the final selection, chosen for their efficiency, lightweight nature, and excellent RAG results, making deployment easier. </a:t>
            </a:r>
          </a:p>
          <a:p>
            <a:pPr marL="171450" marR="0" lvl="0" indent="-171450" algn="l" rtl="0">
              <a:spcBef>
                <a:spcPts val="0"/>
              </a:spcBef>
              <a:spcAft>
                <a:spcPts val="0"/>
              </a:spcAft>
            </a:pPr>
            <a:endParaRPr lang="en-US" sz="1200"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dirty="0"/>
              <a:t>I Created Whisper Model with and without Agents to compare the Answers for the same queries and performance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dirty="0"/>
              <a:t>Retrieval Agents (Retrieval-Augmented Agents) used in Whisper which gave more prompt answers as agents are “decision-makers</a:t>
            </a:r>
            <a:r>
              <a:rPr lang="en-US" sz="1200"/>
              <a:t>” which </a:t>
            </a:r>
            <a:r>
              <a:rPr lang="en-US" sz="1200" dirty="0"/>
              <a:t>can choose and orchestrate tools for flexible, dynamic responses.</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And then Prompt Construction combines the user’s question, retrieved chunks, and instructions to ensure answers are based on transcript data. </a:t>
            </a:r>
          </a:p>
        </p:txBody>
      </p:sp>
      <p:sp>
        <p:nvSpPr>
          <p:cNvPr id="123" name="Google Shape;123;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RAG enables our chatbot to answer YouTube video questions using transcripts and metadata, starting with User Query Input via the Gradio interface, where audio is transcribed to text with OpenAI Whisper.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Next, Query Embedding converts the text into a numerical vector using a pre-trained model, capturing its meaning for semantic search.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In Retrieval from Vector Database, this embedding searches the FAISS database, retrieving the most relevant transcript chunks based on similarity.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Prompt Construction then combines these chunks with the original question to guide the LLM. LLM Generation uses Mistral-7B to process the prompt and generate an answer grounded in the context.</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Finally, Answer Delivery displays the response in Gradio, optionally with metadata like video titles or timestamps for transparency.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This pipeline ensures relevance and accuracy by rooting answers in actual video content, with transparency via traceable transcript segments.</a:t>
            </a:r>
          </a:p>
          <a:p>
            <a:pPr marL="0" marR="0" lvl="0" indent="0" algn="l" rtl="0">
              <a:spcBef>
                <a:spcPts val="0"/>
              </a:spcBef>
              <a:spcAft>
                <a:spcPts val="0"/>
              </a:spcAft>
              <a:buNone/>
            </a:pPr>
            <a:r>
              <a:rPr lang="en-US" sz="1200" dirty="0"/>
              <a:t> </a:t>
            </a:r>
          </a:p>
          <a:p>
            <a:pPr marL="171450" marR="0" lvl="0" indent="-171450" algn="l" rtl="0">
              <a:spcBef>
                <a:spcPts val="0"/>
              </a:spcBef>
              <a:spcAft>
                <a:spcPts val="0"/>
              </a:spcAft>
            </a:pPr>
            <a:r>
              <a:rPr lang="en-US" sz="1200" dirty="0"/>
              <a:t>Project highlights include chunked transcripts for better retrieval, FAISS for efficient local search, LangChain for streamlined processes, Mistral-7B for strong performance, and modular </a:t>
            </a:r>
            <a:r>
              <a:rPr lang="en-US" sz="1200" dirty="0" err="1"/>
              <a:t>Jupyter</a:t>
            </a:r>
            <a:r>
              <a:rPr lang="en-US" sz="1200" dirty="0"/>
              <a:t> notebooks for scalability.</a:t>
            </a:r>
          </a:p>
          <a:p>
            <a:pPr marL="171450" marR="0" lvl="0" indent="-171450" algn="l" rtl="0">
              <a:spcBef>
                <a:spcPts val="0"/>
              </a:spcBef>
              <a:spcAft>
                <a:spcPts val="0"/>
              </a:spcAft>
            </a:pPr>
            <a:endParaRPr lang="en-US" sz="1200" dirty="0">
              <a:solidFill>
                <a:schemeClr val="dk1"/>
              </a:solidFill>
              <a:latin typeface="Arial"/>
              <a:ea typeface="Arial"/>
              <a:cs typeface="Arial"/>
              <a:sym typeface="Arial"/>
            </a:endParaRPr>
          </a:p>
          <a:p>
            <a:pPr marL="171450" marR="0" lvl="0" indent="-171450" algn="l" rtl="0">
              <a:spcBef>
                <a:spcPts val="0"/>
              </a:spcBef>
              <a:spcAft>
                <a:spcPts val="0"/>
              </a:spcAft>
            </a:pPr>
            <a:endParaRPr sz="1200" dirty="0">
              <a:solidFill>
                <a:schemeClr val="dk1"/>
              </a:solidFill>
              <a:latin typeface="Arial"/>
              <a:ea typeface="Arial"/>
              <a:cs typeface="Arial"/>
              <a:sym typeface="Arial"/>
            </a:endParaRPr>
          </a:p>
        </p:txBody>
      </p:sp>
      <p:sp>
        <p:nvSpPr>
          <p:cNvPr id="140" name="Google Shape;140;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9</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pic>
        <p:nvPicPr>
          <p:cNvPr id="7" name="Google Shape;7;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1"/>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
        <p:cNvGrpSpPr/>
        <p:nvPr/>
      </p:nvGrpSpPr>
      <p:grpSpPr>
        <a:xfrm>
          <a:off x="0" y="0"/>
          <a:ext cx="0" cy="0"/>
          <a:chOff x="0" y="0"/>
          <a:chExt cx="0" cy="0"/>
        </a:xfrm>
      </p:grpSpPr>
      <p:pic>
        <p:nvPicPr>
          <p:cNvPr id="10" name="Google Shape;10;p1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 name="Google Shape;11;p12"/>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2"/>
        <p:cNvGrpSpPr/>
        <p:nvPr/>
      </p:nvGrpSpPr>
      <p:grpSpPr>
        <a:xfrm>
          <a:off x="0" y="0"/>
          <a:ext cx="0" cy="0"/>
          <a:chOff x="0" y="0"/>
          <a:chExt cx="0" cy="0"/>
        </a:xfrm>
      </p:grpSpPr>
      <p:pic>
        <p:nvPicPr>
          <p:cNvPr id="13" name="Google Shape;13;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4" name="Google Shape;14;p13"/>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5"/>
        <p:cNvGrpSpPr/>
        <p:nvPr/>
      </p:nvGrpSpPr>
      <p:grpSpPr>
        <a:xfrm>
          <a:off x="0" y="0"/>
          <a:ext cx="0" cy="0"/>
          <a:chOff x="0" y="0"/>
          <a:chExt cx="0" cy="0"/>
        </a:xfrm>
      </p:grpSpPr>
      <p:pic>
        <p:nvPicPr>
          <p:cNvPr id="16" name="Google Shape;16;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7" name="Google Shape;17;p14"/>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8"/>
        <p:cNvGrpSpPr/>
        <p:nvPr/>
      </p:nvGrpSpPr>
      <p:grpSpPr>
        <a:xfrm>
          <a:off x="0" y="0"/>
          <a:ext cx="0" cy="0"/>
          <a:chOff x="0" y="0"/>
          <a:chExt cx="0" cy="0"/>
        </a:xfrm>
      </p:grpSpPr>
      <p:pic>
        <p:nvPicPr>
          <p:cNvPr id="19" name="Google Shape;19;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5"/>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1"/>
        <p:cNvGrpSpPr/>
        <p:nvPr/>
      </p:nvGrpSpPr>
      <p:grpSpPr>
        <a:xfrm>
          <a:off x="0" y="0"/>
          <a:ext cx="0" cy="0"/>
          <a:chOff x="0" y="0"/>
          <a:chExt cx="0" cy="0"/>
        </a:xfrm>
      </p:grpSpPr>
      <p:pic>
        <p:nvPicPr>
          <p:cNvPr id="22" name="Google Shape;22;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3" name="Google Shape;23;p16"/>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4"/>
        <p:cNvGrpSpPr/>
        <p:nvPr/>
      </p:nvGrpSpPr>
      <p:grpSpPr>
        <a:xfrm>
          <a:off x="0" y="0"/>
          <a:ext cx="0" cy="0"/>
          <a:chOff x="0" y="0"/>
          <a:chExt cx="0" cy="0"/>
        </a:xfrm>
      </p:grpSpPr>
      <p:pic>
        <p:nvPicPr>
          <p:cNvPr id="25" name="Google Shape;25;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6" name="Google Shape;26;p17"/>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7"/>
        <p:cNvGrpSpPr/>
        <p:nvPr/>
      </p:nvGrpSpPr>
      <p:grpSpPr>
        <a:xfrm>
          <a:off x="0" y="0"/>
          <a:ext cx="0" cy="0"/>
          <a:chOff x="0" y="0"/>
          <a:chExt cx="0" cy="0"/>
        </a:xfrm>
      </p:grpSpPr>
      <p:pic>
        <p:nvPicPr>
          <p:cNvPr id="28" name="Google Shape;28;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9" name="Google Shape;29;p18"/>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30"/>
        <p:cNvGrpSpPr/>
        <p:nvPr/>
      </p:nvGrpSpPr>
      <p:grpSpPr>
        <a:xfrm>
          <a:off x="0" y="0"/>
          <a:ext cx="0" cy="0"/>
          <a:chOff x="0" y="0"/>
          <a:chExt cx="0" cy="0"/>
        </a:xfrm>
      </p:grpSpPr>
      <p:pic>
        <p:nvPicPr>
          <p:cNvPr id="31" name="Google Shape;31;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19"/>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s://cb8bf612db347d3711.gradio.live/"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8d2774a76fe4bfb5d8.gradio.live/"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40" name="Google Shape;40;p1"/>
          <p:cNvSpPr/>
          <p:nvPr/>
        </p:nvSpPr>
        <p:spPr>
          <a:xfrm>
            <a:off x="6324124" y="2639973"/>
            <a:ext cx="7468553" cy="211205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Times New Roman"/>
                <a:cs typeface="Times New Roman"/>
                <a:sym typeface="Times New Roman"/>
              </a:rPr>
              <a:t>Multimodal AI Chatbot for YouTube Video QA</a:t>
            </a:r>
            <a:endParaRPr sz="4400" b="0" i="0" u="none" strike="noStrike" cap="none" dirty="0">
              <a:solidFill>
                <a:schemeClr val="dk1"/>
              </a:solidFill>
              <a:latin typeface="Times New Roman"/>
              <a:ea typeface="Times New Roman"/>
              <a:cs typeface="Times New Roman"/>
              <a:sym typeface="Times New Roman"/>
            </a:endParaRPr>
          </a:p>
        </p:txBody>
      </p:sp>
      <p:sp>
        <p:nvSpPr>
          <p:cNvPr id="41" name="Google Shape;41;p1"/>
          <p:cNvSpPr/>
          <p:nvPr/>
        </p:nvSpPr>
        <p:spPr>
          <a:xfrm>
            <a:off x="6324124" y="5110996"/>
            <a:ext cx="7468553" cy="478631"/>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FFFFFF"/>
              </a:buClr>
              <a:buSzPts val="2350"/>
              <a:buFont typeface="Times New Roman"/>
              <a:buNone/>
            </a:pPr>
            <a:r>
              <a:rPr lang="en-US" sz="2350" b="0" i="0" u="none" strike="noStrike" cap="none">
                <a:solidFill>
                  <a:srgbClr val="FFFFFF"/>
                </a:solidFill>
                <a:latin typeface="Times New Roman"/>
                <a:ea typeface="Times New Roman"/>
                <a:cs typeface="Times New Roman"/>
                <a:sym typeface="Times New Roman"/>
              </a:rPr>
              <a:t>by Mercy Moparthy</a:t>
            </a:r>
            <a:endParaRPr sz="235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548D893-4366-67BA-BD45-93F561ADE0EB}"/>
            </a:ext>
          </a:extLst>
        </p:cNvPr>
        <p:cNvGrpSpPr/>
        <p:nvPr/>
      </p:nvGrpSpPr>
      <p:grpSpPr>
        <a:xfrm>
          <a:off x="0" y="0"/>
          <a:ext cx="0" cy="0"/>
          <a:chOff x="0" y="0"/>
          <a:chExt cx="0" cy="0"/>
        </a:xfrm>
      </p:grpSpPr>
      <p:sp>
        <p:nvSpPr>
          <p:cNvPr id="142" name="Google Shape;142;p8">
            <a:extLst>
              <a:ext uri="{FF2B5EF4-FFF2-40B4-BE49-F238E27FC236}">
                <a16:creationId xmlns:a16="http://schemas.microsoft.com/office/drawing/2014/main" id="{0A682F31-9D13-7ED8-865B-EC13866F8CCB}"/>
              </a:ext>
            </a:extLst>
          </p:cNvPr>
          <p:cNvSpPr/>
          <p:nvPr/>
        </p:nvSpPr>
        <p:spPr>
          <a:xfrm>
            <a:off x="933705" y="374214"/>
            <a:ext cx="6724396"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Evaluations &amp; Metrics</a:t>
            </a:r>
            <a:endParaRPr sz="4400" dirty="0">
              <a:solidFill>
                <a:schemeClr val="dk1"/>
              </a:solidFill>
              <a:latin typeface="Times New Roman"/>
              <a:ea typeface="Times New Roman"/>
              <a:cs typeface="Times New Roman"/>
              <a:sym typeface="Times New Roman"/>
            </a:endParaRPr>
          </a:p>
        </p:txBody>
      </p:sp>
      <p:pic>
        <p:nvPicPr>
          <p:cNvPr id="145" name="Google Shape;145;p8">
            <a:extLst>
              <a:ext uri="{FF2B5EF4-FFF2-40B4-BE49-F238E27FC236}">
                <a16:creationId xmlns:a16="http://schemas.microsoft.com/office/drawing/2014/main" id="{1402D8A1-7BFA-DB51-BC32-DA6AD4BD151E}"/>
              </a:ext>
            </a:extLst>
          </p:cNvPr>
          <p:cNvPicPr preferRelativeResize="0"/>
          <p:nvPr/>
        </p:nvPicPr>
        <p:blipFill rotWithShape="1">
          <a:blip r:embed="rId3">
            <a:alphaModFix/>
          </a:blip>
          <a:srcRect/>
          <a:stretch/>
        </p:blipFill>
        <p:spPr>
          <a:xfrm>
            <a:off x="12846205" y="7749431"/>
            <a:ext cx="1669578" cy="358171"/>
          </a:xfrm>
          <a:prstGeom prst="rect">
            <a:avLst/>
          </a:prstGeom>
          <a:noFill/>
          <a:ln>
            <a:noFill/>
          </a:ln>
        </p:spPr>
      </p:pic>
      <p:pic>
        <p:nvPicPr>
          <p:cNvPr id="5" name="Picture 4">
            <a:extLst>
              <a:ext uri="{FF2B5EF4-FFF2-40B4-BE49-F238E27FC236}">
                <a16:creationId xmlns:a16="http://schemas.microsoft.com/office/drawing/2014/main" id="{2FFFA22E-C86C-2DDB-ED75-5327C838661B}"/>
              </a:ext>
            </a:extLst>
          </p:cNvPr>
          <p:cNvPicPr>
            <a:picLocks noChangeAspect="1"/>
          </p:cNvPicPr>
          <p:nvPr/>
        </p:nvPicPr>
        <p:blipFill>
          <a:blip r:embed="rId4"/>
          <a:stretch>
            <a:fillRect/>
          </a:stretch>
        </p:blipFill>
        <p:spPr>
          <a:xfrm>
            <a:off x="525493" y="2403612"/>
            <a:ext cx="7287346" cy="3440043"/>
          </a:xfrm>
          <a:prstGeom prst="rect">
            <a:avLst/>
          </a:prstGeom>
        </p:spPr>
      </p:pic>
      <p:sp>
        <p:nvSpPr>
          <p:cNvPr id="6" name="Google Shape;142;p8">
            <a:extLst>
              <a:ext uri="{FF2B5EF4-FFF2-40B4-BE49-F238E27FC236}">
                <a16:creationId xmlns:a16="http://schemas.microsoft.com/office/drawing/2014/main" id="{A28E5E55-D5DD-2C3E-8947-63A6B7EB9309}"/>
              </a:ext>
            </a:extLst>
          </p:cNvPr>
          <p:cNvSpPr/>
          <p:nvPr/>
        </p:nvSpPr>
        <p:spPr>
          <a:xfrm>
            <a:off x="754093" y="1340916"/>
            <a:ext cx="5319694" cy="47155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4400"/>
              <a:buFont typeface="Times New Roman"/>
              <a:buNone/>
            </a:pPr>
            <a:r>
              <a:rPr lang="en-US" sz="2000" dirty="0">
                <a:solidFill>
                  <a:schemeClr val="bg1"/>
                </a:solidFill>
                <a:latin typeface="Times New Roman"/>
                <a:ea typeface="Times New Roman"/>
                <a:cs typeface="Times New Roman"/>
                <a:sym typeface="Times New Roman"/>
              </a:rPr>
              <a:t>No of Chunks per Video</a:t>
            </a:r>
            <a:endParaRPr sz="2000" dirty="0">
              <a:solidFill>
                <a:schemeClr val="bg1"/>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B555E94A-D893-ED5D-34B0-ADA846C12EE4}"/>
              </a:ext>
            </a:extLst>
          </p:cNvPr>
          <p:cNvPicPr>
            <a:picLocks noChangeAspect="1"/>
          </p:cNvPicPr>
          <p:nvPr/>
        </p:nvPicPr>
        <p:blipFill>
          <a:blip r:embed="rId5"/>
          <a:stretch>
            <a:fillRect/>
          </a:stretch>
        </p:blipFill>
        <p:spPr>
          <a:xfrm>
            <a:off x="8389907" y="1943103"/>
            <a:ext cx="5486400" cy="5086350"/>
          </a:xfrm>
          <a:prstGeom prst="rect">
            <a:avLst/>
          </a:prstGeom>
        </p:spPr>
      </p:pic>
      <p:sp>
        <p:nvSpPr>
          <p:cNvPr id="9" name="Google Shape;142;p8">
            <a:extLst>
              <a:ext uri="{FF2B5EF4-FFF2-40B4-BE49-F238E27FC236}">
                <a16:creationId xmlns:a16="http://schemas.microsoft.com/office/drawing/2014/main" id="{7F2AB5AD-12CB-EC86-C59B-B8846BCBC069}"/>
              </a:ext>
            </a:extLst>
          </p:cNvPr>
          <p:cNvSpPr/>
          <p:nvPr/>
        </p:nvSpPr>
        <p:spPr>
          <a:xfrm>
            <a:off x="8361300" y="1340915"/>
            <a:ext cx="5319694" cy="47155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4400"/>
              <a:buFont typeface="Times New Roman"/>
              <a:buNone/>
            </a:pPr>
            <a:r>
              <a:rPr lang="en-US" sz="2000" dirty="0">
                <a:solidFill>
                  <a:schemeClr val="bg1"/>
                </a:solidFill>
                <a:latin typeface="Times New Roman"/>
                <a:ea typeface="Times New Roman"/>
                <a:cs typeface="Times New Roman"/>
                <a:sym typeface="Times New Roman"/>
              </a:rPr>
              <a:t>F1 Score Per Model</a:t>
            </a:r>
            <a:endParaRPr sz="20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5066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7CC175-5C48-5829-335D-050F81337505}"/>
              </a:ext>
            </a:extLst>
          </p:cNvPr>
          <p:cNvSpPr txBox="1"/>
          <p:nvPr/>
        </p:nvSpPr>
        <p:spPr>
          <a:xfrm>
            <a:off x="253093" y="1992903"/>
            <a:ext cx="14124213" cy="5632311"/>
          </a:xfrm>
          <a:prstGeom prst="rect">
            <a:avLst/>
          </a:prstGeom>
          <a:noFill/>
        </p:spPr>
        <p:txBody>
          <a:bodyPr wrap="square">
            <a:spAutoFit/>
          </a:bodyPr>
          <a:lstStyle/>
          <a:p>
            <a:r>
              <a:rPr lang="en-US" sz="1800" b="0" i="0" dirty="0">
                <a:solidFill>
                  <a:srgbClr val="D4D4D4"/>
                </a:solidFill>
                <a:effectLst/>
                <a:latin typeface="Times New Roman" panose="02020603050405020304" pitchFamily="18" charset="0"/>
                <a:cs typeface="Times New Roman" panose="02020603050405020304" pitchFamily="18" charset="0"/>
              </a:rPr>
              <a:t>? Question</a:t>
            </a:r>
            <a:r>
              <a:rPr lang="en-US" sz="1800" b="0" i="0" dirty="0">
                <a:solidFill>
                  <a:schemeClr val="bg1"/>
                </a:solidFill>
                <a:effectLst/>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How does ServiceNow use AI in incident management?</a:t>
            </a:r>
          </a:p>
          <a:p>
            <a:endParaRPr lang="en-US" sz="1800" b="0" i="0" dirty="0">
              <a:solidFill>
                <a:schemeClr val="bg1"/>
              </a:solidFill>
              <a:effectLst/>
              <a:latin typeface="Times New Roman" panose="02020603050405020304" pitchFamily="18" charset="0"/>
              <a:cs typeface="Times New Roman" panose="02020603050405020304" pitchFamily="18" charset="0"/>
            </a:endParaRPr>
          </a:p>
          <a:p>
            <a:r>
              <a:rPr lang="en-US" sz="1800" b="0" i="0" dirty="0">
                <a:solidFill>
                  <a:srgbClr val="D4D4D4"/>
                </a:solidFill>
                <a:effectLst/>
                <a:latin typeface="Times New Roman" panose="02020603050405020304" pitchFamily="18" charset="0"/>
                <a:cs typeface="Times New Roman" panose="02020603050405020304" pitchFamily="18" charset="0"/>
              </a:rPr>
              <a:t>🧠 Answer: ServiceNow uses AI in incident management through their AI Ops solution, which utilizes machine learning and pattern recognition to assist and automate the work of IT operations. This helps move away from an incident creation culture to an alert-based, actionable mindset. The AI is built into the ServiceNow platform and is not acquired from other companies, making it a native and additive part of the platform's innovations and investments. </a:t>
            </a:r>
          </a:p>
          <a:p>
            <a:endParaRPr lang="en-US" sz="1800" dirty="0">
              <a:solidFill>
                <a:srgbClr val="D4D4D4"/>
              </a:solidFill>
              <a:latin typeface="Times New Roman" panose="02020603050405020304" pitchFamily="18" charset="0"/>
              <a:cs typeface="Times New Roman" panose="02020603050405020304" pitchFamily="18" charset="0"/>
            </a:endParaRPr>
          </a:p>
          <a:p>
            <a:r>
              <a:rPr lang="en-US" sz="1800" b="0" i="0" dirty="0">
                <a:solidFill>
                  <a:srgbClr val="D4D4D4"/>
                </a:solidFill>
                <a:effectLst/>
                <a:latin typeface="Times New Roman" panose="02020603050405020304" pitchFamily="18" charset="0"/>
                <a:cs typeface="Times New Roman" panose="02020603050405020304" pitchFamily="18" charset="0"/>
              </a:rPr>
              <a:t>📚 Sources (with snippet preview): </a:t>
            </a:r>
          </a:p>
          <a:p>
            <a:pPr marL="342900" indent="-342900">
              <a:buAutoNum type="arabicPeriod"/>
            </a:pPr>
            <a:r>
              <a:rPr lang="en-US" sz="1800" b="0" i="0" dirty="0">
                <a:solidFill>
                  <a:srgbClr val="D4D4D4"/>
                </a:solidFill>
                <a:effectLst/>
                <a:latin typeface="Times New Roman" panose="02020603050405020304" pitchFamily="18" charset="0"/>
                <a:cs typeface="Times New Roman" panose="02020603050405020304" pitchFamily="18" charset="0"/>
              </a:rPr>
              <a:t>1.📄 kQV6g8Vbbfc.txt 🔎 Snippet: Hello everyone, welcome to the KBDI podcast. We are bringing you a new set of topics and you will see a lot of focus on agentic AI starting this year. So as you probably know, ServiceNow is very deep into the three pillars that comes to workflow data fabric that combines all data from different disp... </a:t>
            </a:r>
          </a:p>
          <a:p>
            <a:pPr marL="342900" indent="-342900">
              <a:buAutoNum type="arabicPeriod"/>
            </a:pPr>
            <a:r>
              <a:rPr lang="en-US" sz="1800" b="0" i="0" dirty="0">
                <a:solidFill>
                  <a:srgbClr val="D4D4D4"/>
                </a:solidFill>
                <a:effectLst/>
                <a:latin typeface="Times New Roman" panose="02020603050405020304" pitchFamily="18" charset="0"/>
                <a:cs typeface="Times New Roman" panose="02020603050405020304" pitchFamily="18" charset="0"/>
              </a:rPr>
              <a:t>2. 📄 KSWNDuKn9t0.txt 🔎 Snippet: Hi, this is Evans from the Technical Product and Solutions Marketing Team at ServiceNow. Today we're going to talk about ServiceNow IT Operations Management, specifically AI Ops and Event Management. AI Ops, or Artificial Intelligence for IT Operations, is the practice of using AI to assist and help... </a:t>
            </a:r>
          </a:p>
          <a:p>
            <a:pPr marL="342900" indent="-342900">
              <a:buAutoNum type="arabicPeriod"/>
            </a:pPr>
            <a:r>
              <a:rPr lang="en-US" sz="1800" b="0" i="0" dirty="0">
                <a:solidFill>
                  <a:srgbClr val="D4D4D4"/>
                </a:solidFill>
                <a:effectLst/>
                <a:latin typeface="Times New Roman" panose="02020603050405020304" pitchFamily="18" charset="0"/>
                <a:cs typeface="Times New Roman" panose="02020603050405020304" pitchFamily="18" charset="0"/>
              </a:rPr>
              <a:t>3. 📄 WyQTP0AA1VU.txt 🔎 Snippet: Hi, this is Evans Nicholson from Technical Marketing at ServiceNow. Welcome to part two of the mini-series, AI-powered service operations starring ServiceNow, ITSM, and ITOM. At ServiceNow, we understand the amount of data coming in and the complexity of today's hybrid cloud environments. We know ma... </a:t>
            </a:r>
          </a:p>
          <a:p>
            <a:pPr marL="342900" indent="-342900">
              <a:buAutoNum type="arabicPeriod"/>
            </a:pPr>
            <a:r>
              <a:rPr lang="en-US" sz="1800" b="0" i="0" dirty="0">
                <a:solidFill>
                  <a:srgbClr val="D4D4D4"/>
                </a:solidFill>
                <a:effectLst/>
                <a:latin typeface="Times New Roman" panose="02020603050405020304" pitchFamily="18" charset="0"/>
                <a:cs typeface="Times New Roman" panose="02020603050405020304" pitchFamily="18" charset="0"/>
              </a:rPr>
              <a:t>4. 📄 fqB-NcZmqXo.txt 🔎 Snippet: a couple of different things, which is very helpful. All right, awesome. Let's dive right in. It's a whole lot of talk about </a:t>
            </a:r>
            <a:r>
              <a:rPr lang="en-US" sz="1800" b="0" i="0" dirty="0" err="1">
                <a:solidFill>
                  <a:srgbClr val="D4D4D4"/>
                </a:solidFill>
                <a:effectLst/>
                <a:latin typeface="Times New Roman" panose="02020603050405020304" pitchFamily="18" charset="0"/>
                <a:cs typeface="Times New Roman" panose="02020603050405020304" pitchFamily="18" charset="0"/>
              </a:rPr>
              <a:t>Agentec</a:t>
            </a:r>
            <a:r>
              <a:rPr lang="en-US" sz="1800" b="0" i="0" dirty="0">
                <a:solidFill>
                  <a:srgbClr val="D4D4D4"/>
                </a:solidFill>
                <a:effectLst/>
                <a:latin typeface="Times New Roman" panose="02020603050405020304" pitchFamily="18" charset="0"/>
                <a:cs typeface="Times New Roman" panose="02020603050405020304" pitchFamily="18" charset="0"/>
              </a:rPr>
              <a:t> AI and its framework, but what does it look like in the context of ServiceNow platform? Yeah, so ServiceNow, we built our own </a:t>
            </a:r>
            <a:r>
              <a:rPr lang="en-US" sz="1800" b="0" i="0" dirty="0" err="1">
                <a:solidFill>
                  <a:srgbClr val="D4D4D4"/>
                </a:solidFill>
                <a:effectLst/>
                <a:latin typeface="Times New Roman" panose="02020603050405020304" pitchFamily="18" charset="0"/>
                <a:cs typeface="Times New Roman" panose="02020603050405020304" pitchFamily="18" charset="0"/>
              </a:rPr>
              <a:t>Agentec</a:t>
            </a:r>
            <a:r>
              <a:rPr lang="en-US" sz="1800" b="0" i="0" dirty="0">
                <a:solidFill>
                  <a:srgbClr val="D4D4D4"/>
                </a:solidFill>
                <a:effectLst/>
                <a:latin typeface="Times New Roman" panose="02020603050405020304" pitchFamily="18" charset="0"/>
                <a:cs typeface="Times New Roman" panose="02020603050405020304" pitchFamily="18" charset="0"/>
              </a:rPr>
              <a:t> AI framework on the Now platform....</a:t>
            </a:r>
            <a:endParaRPr lang="en-DE" sz="1800" dirty="0">
              <a:latin typeface="Times New Roman" panose="02020603050405020304" pitchFamily="18" charset="0"/>
              <a:cs typeface="Times New Roman" panose="02020603050405020304" pitchFamily="18" charset="0"/>
            </a:endParaRPr>
          </a:p>
        </p:txBody>
      </p:sp>
      <p:sp>
        <p:nvSpPr>
          <p:cNvPr id="4" name="Google Shape;142;p8">
            <a:extLst>
              <a:ext uri="{FF2B5EF4-FFF2-40B4-BE49-F238E27FC236}">
                <a16:creationId xmlns:a16="http://schemas.microsoft.com/office/drawing/2014/main" id="{3C228E94-3F7F-9FA4-3074-54C0C5688CB5}"/>
              </a:ext>
            </a:extLst>
          </p:cNvPr>
          <p:cNvSpPr/>
          <p:nvPr/>
        </p:nvSpPr>
        <p:spPr>
          <a:xfrm>
            <a:off x="933705" y="374214"/>
            <a:ext cx="776942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chemeClr val="bg1"/>
                </a:solidFill>
                <a:latin typeface="Times New Roman"/>
                <a:ea typeface="Times New Roman"/>
                <a:cs typeface="Times New Roman"/>
                <a:sym typeface="Times New Roman"/>
              </a:rPr>
              <a:t>RAG with Source Sample Output</a:t>
            </a:r>
            <a:endParaRPr sz="44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9220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p:nvPr/>
        </p:nvSpPr>
        <p:spPr>
          <a:xfrm>
            <a:off x="742722" y="373647"/>
            <a:ext cx="745688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User Interface &amp; Deployment</a:t>
            </a:r>
            <a:endParaRPr sz="4400" dirty="0">
              <a:solidFill>
                <a:schemeClr val="dk1"/>
              </a:solidFill>
              <a:latin typeface="Times New Roman"/>
              <a:ea typeface="Times New Roman"/>
              <a:cs typeface="Times New Roman"/>
              <a:sym typeface="Times New Roman"/>
            </a:endParaRPr>
          </a:p>
        </p:txBody>
      </p:sp>
      <p:sp>
        <p:nvSpPr>
          <p:cNvPr id="155" name="Google Shape;155;p9"/>
          <p:cNvSpPr/>
          <p:nvPr/>
        </p:nvSpPr>
        <p:spPr>
          <a:xfrm>
            <a:off x="837723" y="1355126"/>
            <a:ext cx="4589299"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Tool: Gradio</a:t>
            </a:r>
            <a:endParaRPr sz="1800" dirty="0">
              <a:solidFill>
                <a:schemeClr val="lt1"/>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Model: Whisper without Agent   </a:t>
            </a:r>
            <a:endParaRPr sz="1800" dirty="0">
              <a:solidFill>
                <a:schemeClr val="lt1"/>
              </a:solidFill>
              <a:latin typeface="Times New Roman"/>
              <a:ea typeface="Times New Roman"/>
              <a:cs typeface="Times New Roman"/>
              <a:sym typeface="Times New Roman"/>
            </a:endParaRPr>
          </a:p>
        </p:txBody>
      </p:sp>
      <p:pic>
        <p:nvPicPr>
          <p:cNvPr id="156" name="Google Shape;156;p9"/>
          <p:cNvPicPr preferRelativeResize="0"/>
          <p:nvPr/>
        </p:nvPicPr>
        <p:blipFill rotWithShape="1">
          <a:blip r:embed="rId3">
            <a:alphaModFix/>
          </a:blip>
          <a:srcRect/>
          <a:stretch/>
        </p:blipFill>
        <p:spPr>
          <a:xfrm>
            <a:off x="12857356" y="7771733"/>
            <a:ext cx="1773043" cy="358171"/>
          </a:xfrm>
          <a:prstGeom prst="rect">
            <a:avLst/>
          </a:prstGeom>
          <a:noFill/>
          <a:ln>
            <a:noFill/>
          </a:ln>
        </p:spPr>
      </p:pic>
      <p:pic>
        <p:nvPicPr>
          <p:cNvPr id="5" name="Picture 4">
            <a:extLst>
              <a:ext uri="{FF2B5EF4-FFF2-40B4-BE49-F238E27FC236}">
                <a16:creationId xmlns:a16="http://schemas.microsoft.com/office/drawing/2014/main" id="{FFBF01FE-9321-73C1-3A75-1FBF0703AAE2}"/>
              </a:ext>
            </a:extLst>
          </p:cNvPr>
          <p:cNvPicPr>
            <a:picLocks noChangeAspect="1"/>
          </p:cNvPicPr>
          <p:nvPr/>
        </p:nvPicPr>
        <p:blipFill>
          <a:blip r:embed="rId4"/>
          <a:stretch>
            <a:fillRect/>
          </a:stretch>
        </p:blipFill>
        <p:spPr>
          <a:xfrm>
            <a:off x="121296" y="2184806"/>
            <a:ext cx="14387807" cy="5867908"/>
          </a:xfrm>
          <a:prstGeom prst="rect">
            <a:avLst/>
          </a:prstGeom>
        </p:spPr>
      </p:pic>
      <p:sp>
        <p:nvSpPr>
          <p:cNvPr id="6" name="Google Shape;155;p9">
            <a:extLst>
              <a:ext uri="{FF2B5EF4-FFF2-40B4-BE49-F238E27FC236}">
                <a16:creationId xmlns:a16="http://schemas.microsoft.com/office/drawing/2014/main" id="{F0E1A2C5-FC14-6B3F-E695-DC20A6027818}"/>
              </a:ext>
            </a:extLst>
          </p:cNvPr>
          <p:cNvSpPr/>
          <p:nvPr/>
        </p:nvSpPr>
        <p:spPr>
          <a:xfrm>
            <a:off x="7664055" y="1355125"/>
            <a:ext cx="5814439" cy="351949"/>
          </a:xfrm>
          <a:prstGeom prst="rect">
            <a:avLst/>
          </a:prstGeom>
          <a:noFill/>
          <a:ln>
            <a:noFill/>
          </a:ln>
        </p:spPr>
        <p:txBody>
          <a:bodyPr spcFirstLastPara="1" wrap="square" lIns="0" tIns="0" rIns="0" bIns="0" anchor="t" anchorCtr="0">
            <a:noAutofit/>
          </a:bodyPr>
          <a:lstStyle/>
          <a:p>
            <a:pPr lvl="0">
              <a:lnSpc>
                <a:spcPct val="125000"/>
              </a:lnSpc>
              <a:buClr>
                <a:schemeClr val="lt1"/>
              </a:buClr>
              <a:buSzPts val="2200"/>
            </a:pPr>
            <a:r>
              <a:rPr lang="en-US" sz="1800" dirty="0">
                <a:solidFill>
                  <a:schemeClr val="lt1"/>
                </a:solidFill>
                <a:latin typeface="Times New Roman"/>
                <a:ea typeface="Times New Roman"/>
                <a:cs typeface="Times New Roman"/>
                <a:sym typeface="Times New Roman"/>
              </a:rPr>
              <a:t>LINK</a:t>
            </a:r>
            <a:r>
              <a:rPr lang="en-US" sz="2200" dirty="0">
                <a:solidFill>
                  <a:schemeClr val="lt1"/>
                </a:solidFill>
                <a:latin typeface="Times New Roman"/>
                <a:ea typeface="Times New Roman"/>
                <a:cs typeface="Times New Roman"/>
                <a:sym typeface="Times New Roman"/>
              </a:rPr>
              <a:t>: </a:t>
            </a:r>
            <a:r>
              <a:rPr lang="en-US" sz="1800" dirty="0">
                <a:hlinkClick r:id="rId5"/>
              </a:rPr>
              <a:t>https://cb8bf612db347d3711.gradio.live</a:t>
            </a:r>
            <a:r>
              <a:rPr lang="en-US" sz="2800" dirty="0">
                <a:solidFill>
                  <a:schemeClr val="lt1"/>
                </a:solidFill>
                <a:latin typeface="Times New Roman"/>
                <a:ea typeface="Times New Roman"/>
                <a:cs typeface="Times New Roman"/>
                <a:sym typeface="Times New Roman"/>
              </a:rPr>
              <a:t>  </a:t>
            </a:r>
            <a:endParaRPr sz="22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4;p9">
            <a:extLst>
              <a:ext uri="{FF2B5EF4-FFF2-40B4-BE49-F238E27FC236}">
                <a16:creationId xmlns:a16="http://schemas.microsoft.com/office/drawing/2014/main" id="{B816E2BB-6F53-8554-64F7-4561C718AEBC}"/>
              </a:ext>
            </a:extLst>
          </p:cNvPr>
          <p:cNvSpPr/>
          <p:nvPr/>
        </p:nvSpPr>
        <p:spPr>
          <a:xfrm>
            <a:off x="742722" y="373647"/>
            <a:ext cx="745688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User Interface &amp; Deployment</a:t>
            </a:r>
            <a:endParaRPr sz="4400" dirty="0">
              <a:solidFill>
                <a:schemeClr val="dk1"/>
              </a:solidFill>
              <a:latin typeface="Times New Roman"/>
              <a:ea typeface="Times New Roman"/>
              <a:cs typeface="Times New Roman"/>
              <a:sym typeface="Times New Roman"/>
            </a:endParaRPr>
          </a:p>
        </p:txBody>
      </p:sp>
      <p:sp>
        <p:nvSpPr>
          <p:cNvPr id="5" name="Google Shape;155;p9">
            <a:extLst>
              <a:ext uri="{FF2B5EF4-FFF2-40B4-BE49-F238E27FC236}">
                <a16:creationId xmlns:a16="http://schemas.microsoft.com/office/drawing/2014/main" id="{949280B9-8CC6-2676-316B-3DA35EEF4980}"/>
              </a:ext>
            </a:extLst>
          </p:cNvPr>
          <p:cNvSpPr/>
          <p:nvPr/>
        </p:nvSpPr>
        <p:spPr>
          <a:xfrm>
            <a:off x="837723" y="1355126"/>
            <a:ext cx="4589299"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Tool: Gradio</a:t>
            </a:r>
            <a:endParaRPr sz="1800" dirty="0">
              <a:solidFill>
                <a:schemeClr val="lt1"/>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Model: Whisper with Agent   </a:t>
            </a:r>
            <a:endParaRPr sz="1800" dirty="0">
              <a:solidFill>
                <a:schemeClr val="lt1"/>
              </a:solidFill>
              <a:latin typeface="Times New Roman"/>
              <a:ea typeface="Times New Roman"/>
              <a:cs typeface="Times New Roman"/>
              <a:sym typeface="Times New Roman"/>
            </a:endParaRPr>
          </a:p>
        </p:txBody>
      </p:sp>
      <p:sp>
        <p:nvSpPr>
          <p:cNvPr id="6" name="Google Shape;155;p9">
            <a:extLst>
              <a:ext uri="{FF2B5EF4-FFF2-40B4-BE49-F238E27FC236}">
                <a16:creationId xmlns:a16="http://schemas.microsoft.com/office/drawing/2014/main" id="{64A37DAE-78ED-7222-BD2A-D416CA5A061D}"/>
              </a:ext>
            </a:extLst>
          </p:cNvPr>
          <p:cNvSpPr/>
          <p:nvPr/>
        </p:nvSpPr>
        <p:spPr>
          <a:xfrm>
            <a:off x="7664055" y="1355125"/>
            <a:ext cx="5814439" cy="351949"/>
          </a:xfrm>
          <a:prstGeom prst="rect">
            <a:avLst/>
          </a:prstGeom>
          <a:noFill/>
          <a:ln>
            <a:noFill/>
          </a:ln>
        </p:spPr>
        <p:txBody>
          <a:bodyPr spcFirstLastPara="1" wrap="square" lIns="0" tIns="0" rIns="0" bIns="0" anchor="t" anchorCtr="0">
            <a:noAutofit/>
          </a:bodyPr>
          <a:lstStyle/>
          <a:p>
            <a:pPr lvl="0">
              <a:lnSpc>
                <a:spcPct val="125000"/>
              </a:lnSpc>
              <a:buClr>
                <a:schemeClr val="lt1"/>
              </a:buClr>
              <a:buSzPts val="2200"/>
            </a:pPr>
            <a:r>
              <a:rPr lang="en-US" sz="1800" dirty="0">
                <a:solidFill>
                  <a:schemeClr val="lt1"/>
                </a:solidFill>
                <a:latin typeface="Times New Roman"/>
                <a:ea typeface="Times New Roman"/>
                <a:cs typeface="Times New Roman"/>
                <a:sym typeface="Times New Roman"/>
              </a:rPr>
              <a:t>LINK</a:t>
            </a:r>
            <a:r>
              <a:rPr lang="en-US" sz="3200" dirty="0">
                <a:solidFill>
                  <a:schemeClr val="lt1"/>
                </a:solidFill>
                <a:latin typeface="Times New Roman"/>
                <a:ea typeface="Times New Roman"/>
                <a:cs typeface="Times New Roman"/>
                <a:sym typeface="Times New Roman"/>
              </a:rPr>
              <a:t>: </a:t>
            </a:r>
            <a:r>
              <a:rPr lang="en-US" sz="1800" dirty="0">
                <a:hlinkClick r:id="rId3"/>
              </a:rPr>
              <a:t>https://8d2774a76fe4bfb5d8.gradio.live</a:t>
            </a:r>
            <a:endParaRPr sz="2200" dirty="0">
              <a:solidFill>
                <a:schemeClr val="lt1"/>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8BC52D03-486F-8D17-A071-6C0AC3630807}"/>
              </a:ext>
            </a:extLst>
          </p:cNvPr>
          <p:cNvPicPr>
            <a:picLocks noChangeAspect="1"/>
          </p:cNvPicPr>
          <p:nvPr/>
        </p:nvPicPr>
        <p:blipFill>
          <a:blip r:embed="rId4"/>
          <a:stretch>
            <a:fillRect/>
          </a:stretch>
        </p:blipFill>
        <p:spPr>
          <a:xfrm>
            <a:off x="419021" y="2336485"/>
            <a:ext cx="13478547" cy="5871418"/>
          </a:xfrm>
          <a:prstGeom prst="rect">
            <a:avLst/>
          </a:prstGeom>
        </p:spPr>
      </p:pic>
    </p:spTree>
    <p:extLst>
      <p:ext uri="{BB962C8B-B14F-4D97-AF65-F5344CB8AC3E}">
        <p14:creationId xmlns:p14="http://schemas.microsoft.com/office/powerpoint/2010/main" val="3442286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4;p9">
            <a:extLst>
              <a:ext uri="{FF2B5EF4-FFF2-40B4-BE49-F238E27FC236}">
                <a16:creationId xmlns:a16="http://schemas.microsoft.com/office/drawing/2014/main" id="{9F88C542-1514-0F63-7D20-526E648A900F}"/>
              </a:ext>
            </a:extLst>
          </p:cNvPr>
          <p:cNvSpPr/>
          <p:nvPr/>
        </p:nvSpPr>
        <p:spPr>
          <a:xfrm>
            <a:off x="3338965" y="3410783"/>
            <a:ext cx="7456884" cy="704017"/>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Thank You</a:t>
            </a:r>
            <a:endParaRPr sz="4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06376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8" name="Google Shape;48;p2"/>
          <p:cNvSpPr/>
          <p:nvPr/>
        </p:nvSpPr>
        <p:spPr>
          <a:xfrm>
            <a:off x="837724" y="2465189"/>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Project Planning &amp; Scope Definition</a:t>
            </a:r>
            <a:endParaRPr sz="4400">
              <a:solidFill>
                <a:schemeClr val="dk1"/>
              </a:solidFill>
              <a:latin typeface="Times New Roman"/>
              <a:ea typeface="Times New Roman"/>
              <a:cs typeface="Times New Roman"/>
              <a:sym typeface="Times New Roman"/>
            </a:endParaRPr>
          </a:p>
        </p:txBody>
      </p:sp>
      <p:sp>
        <p:nvSpPr>
          <p:cNvPr id="49" name="Google Shape;49;p2"/>
          <p:cNvSpPr/>
          <p:nvPr/>
        </p:nvSpPr>
        <p:spPr>
          <a:xfrm>
            <a:off x="837724" y="4232196"/>
            <a:ext cx="7468553"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 Developing a RAG (Retrieval Augmented Generation) AI chatbot for YouTube videos, utilizing both audio and text data. This project aimed to explore practical RAG workflows, multimodal data, and deliver an end-to-end demo relevant to ServiceNow content.</a:t>
            </a:r>
            <a:endParaRPr sz="185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p:nvPr/>
        </p:nvSpPr>
        <p:spPr>
          <a:xfrm>
            <a:off x="711994" y="560546"/>
            <a:ext cx="6298882" cy="598408"/>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FFFFFF"/>
              </a:buClr>
              <a:buSzPts val="3750"/>
              <a:buFont typeface="Times New Roman"/>
              <a:buNone/>
            </a:pPr>
            <a:r>
              <a:rPr lang="en-US" sz="3750">
                <a:solidFill>
                  <a:srgbClr val="FFFFFF"/>
                </a:solidFill>
                <a:latin typeface="Times New Roman"/>
                <a:ea typeface="Times New Roman"/>
                <a:cs typeface="Times New Roman"/>
                <a:sym typeface="Times New Roman"/>
              </a:rPr>
              <a:t>System Pipeline Architecture</a:t>
            </a:r>
            <a:endParaRPr sz="3750">
              <a:solidFill>
                <a:schemeClr val="dk1"/>
              </a:solidFill>
              <a:latin typeface="Times New Roman"/>
              <a:ea typeface="Times New Roman"/>
              <a:cs typeface="Times New Roman"/>
              <a:sym typeface="Times New Roman"/>
            </a:endParaRPr>
          </a:p>
        </p:txBody>
      </p:sp>
      <p:pic>
        <p:nvPicPr>
          <p:cNvPr id="56" name="Google Shape;56;p3" descr="preencoded.png"/>
          <p:cNvPicPr preferRelativeResize="0"/>
          <p:nvPr/>
        </p:nvPicPr>
        <p:blipFill rotWithShape="1">
          <a:blip r:embed="rId3">
            <a:alphaModFix/>
          </a:blip>
          <a:srcRect/>
          <a:stretch/>
        </p:blipFill>
        <p:spPr>
          <a:xfrm>
            <a:off x="711994" y="1565791"/>
            <a:ext cx="1017151" cy="1220629"/>
          </a:xfrm>
          <a:prstGeom prst="rect">
            <a:avLst/>
          </a:prstGeom>
          <a:noFill/>
          <a:ln>
            <a:noFill/>
          </a:ln>
        </p:spPr>
      </p:pic>
      <p:sp>
        <p:nvSpPr>
          <p:cNvPr id="57" name="Google Shape;57;p3"/>
          <p:cNvSpPr/>
          <p:nvPr/>
        </p:nvSpPr>
        <p:spPr>
          <a:xfrm>
            <a:off x="1932503" y="1769150"/>
            <a:ext cx="3309342"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Data Collection &amp; Transcription</a:t>
            </a:r>
            <a:endParaRPr sz="1850">
              <a:solidFill>
                <a:schemeClr val="dk1"/>
              </a:solidFill>
              <a:latin typeface="Times New Roman"/>
              <a:ea typeface="Times New Roman"/>
              <a:cs typeface="Times New Roman"/>
              <a:sym typeface="Times New Roman"/>
            </a:endParaRPr>
          </a:p>
        </p:txBody>
      </p:sp>
      <p:sp>
        <p:nvSpPr>
          <p:cNvPr id="58" name="Google Shape;58;p3"/>
          <p:cNvSpPr/>
          <p:nvPr/>
        </p:nvSpPr>
        <p:spPr>
          <a:xfrm>
            <a:off x="1932503" y="2190274"/>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Audio extracted from YouTube videos, converted to text.</a:t>
            </a:r>
            <a:endParaRPr sz="1600">
              <a:solidFill>
                <a:schemeClr val="dk1"/>
              </a:solidFill>
              <a:latin typeface="Times New Roman"/>
              <a:ea typeface="Times New Roman"/>
              <a:cs typeface="Times New Roman"/>
              <a:sym typeface="Times New Roman"/>
            </a:endParaRPr>
          </a:p>
        </p:txBody>
      </p:sp>
      <p:pic>
        <p:nvPicPr>
          <p:cNvPr id="59" name="Google Shape;59;p3" descr="preencoded.png"/>
          <p:cNvPicPr preferRelativeResize="0"/>
          <p:nvPr/>
        </p:nvPicPr>
        <p:blipFill rotWithShape="1">
          <a:blip r:embed="rId4">
            <a:alphaModFix/>
          </a:blip>
          <a:srcRect/>
          <a:stretch/>
        </p:blipFill>
        <p:spPr>
          <a:xfrm>
            <a:off x="711994" y="2786420"/>
            <a:ext cx="1017151" cy="1220629"/>
          </a:xfrm>
          <a:prstGeom prst="rect">
            <a:avLst/>
          </a:prstGeom>
          <a:noFill/>
          <a:ln>
            <a:noFill/>
          </a:ln>
        </p:spPr>
      </p:pic>
      <p:sp>
        <p:nvSpPr>
          <p:cNvPr id="60" name="Google Shape;60;p3"/>
          <p:cNvSpPr/>
          <p:nvPr/>
        </p:nvSpPr>
        <p:spPr>
          <a:xfrm>
            <a:off x="1932503" y="2989778"/>
            <a:ext cx="3661529"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Data Preprocessing &amp; Embedding</a:t>
            </a:r>
            <a:endParaRPr sz="1850">
              <a:solidFill>
                <a:schemeClr val="dk1"/>
              </a:solidFill>
              <a:latin typeface="Times New Roman"/>
              <a:ea typeface="Times New Roman"/>
              <a:cs typeface="Times New Roman"/>
              <a:sym typeface="Times New Roman"/>
            </a:endParaRPr>
          </a:p>
        </p:txBody>
      </p:sp>
      <p:sp>
        <p:nvSpPr>
          <p:cNvPr id="61" name="Google Shape;61;p3"/>
          <p:cNvSpPr/>
          <p:nvPr/>
        </p:nvSpPr>
        <p:spPr>
          <a:xfrm>
            <a:off x="1932503" y="3410903"/>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Text chunked, embedded, stored in vector database.</a:t>
            </a:r>
            <a:endParaRPr sz="1600">
              <a:solidFill>
                <a:schemeClr val="dk1"/>
              </a:solidFill>
              <a:latin typeface="Times New Roman"/>
              <a:ea typeface="Times New Roman"/>
              <a:cs typeface="Times New Roman"/>
              <a:sym typeface="Times New Roman"/>
            </a:endParaRPr>
          </a:p>
        </p:txBody>
      </p:sp>
      <p:pic>
        <p:nvPicPr>
          <p:cNvPr id="62" name="Google Shape;62;p3" descr="preencoded.png"/>
          <p:cNvPicPr preferRelativeResize="0"/>
          <p:nvPr/>
        </p:nvPicPr>
        <p:blipFill rotWithShape="1">
          <a:blip r:embed="rId5">
            <a:alphaModFix/>
          </a:blip>
          <a:srcRect/>
          <a:stretch/>
        </p:blipFill>
        <p:spPr>
          <a:xfrm>
            <a:off x="711994" y="4007048"/>
            <a:ext cx="1017151" cy="1220629"/>
          </a:xfrm>
          <a:prstGeom prst="rect">
            <a:avLst/>
          </a:prstGeom>
          <a:noFill/>
          <a:ln>
            <a:noFill/>
          </a:ln>
        </p:spPr>
      </p:pic>
      <p:sp>
        <p:nvSpPr>
          <p:cNvPr id="63" name="Google Shape;63;p3"/>
          <p:cNvSpPr/>
          <p:nvPr/>
        </p:nvSpPr>
        <p:spPr>
          <a:xfrm>
            <a:off x="1932503" y="4210407"/>
            <a:ext cx="3184565"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Query Processing &amp; Retrieval</a:t>
            </a:r>
            <a:endParaRPr sz="1850">
              <a:solidFill>
                <a:schemeClr val="dk1"/>
              </a:solidFill>
              <a:latin typeface="Times New Roman"/>
              <a:ea typeface="Times New Roman"/>
              <a:cs typeface="Times New Roman"/>
              <a:sym typeface="Times New Roman"/>
            </a:endParaRPr>
          </a:p>
        </p:txBody>
      </p:sp>
      <p:sp>
        <p:nvSpPr>
          <p:cNvPr id="64" name="Google Shape;64;p3"/>
          <p:cNvSpPr/>
          <p:nvPr/>
        </p:nvSpPr>
        <p:spPr>
          <a:xfrm>
            <a:off x="1932503" y="4631531"/>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User questions processed, relevant text retrieved.</a:t>
            </a:r>
            <a:endParaRPr sz="1600">
              <a:solidFill>
                <a:schemeClr val="dk1"/>
              </a:solidFill>
              <a:latin typeface="Times New Roman"/>
              <a:ea typeface="Times New Roman"/>
              <a:cs typeface="Times New Roman"/>
              <a:sym typeface="Times New Roman"/>
            </a:endParaRPr>
          </a:p>
        </p:txBody>
      </p:sp>
      <p:pic>
        <p:nvPicPr>
          <p:cNvPr id="65" name="Google Shape;65;p3" descr="preencoded.png"/>
          <p:cNvPicPr preferRelativeResize="0"/>
          <p:nvPr/>
        </p:nvPicPr>
        <p:blipFill rotWithShape="1">
          <a:blip r:embed="rId6">
            <a:alphaModFix/>
          </a:blip>
          <a:srcRect/>
          <a:stretch/>
        </p:blipFill>
        <p:spPr>
          <a:xfrm>
            <a:off x="711994" y="5227677"/>
            <a:ext cx="1017151" cy="1220629"/>
          </a:xfrm>
          <a:prstGeom prst="rect">
            <a:avLst/>
          </a:prstGeom>
          <a:noFill/>
          <a:ln>
            <a:noFill/>
          </a:ln>
        </p:spPr>
      </p:pic>
      <p:sp>
        <p:nvSpPr>
          <p:cNvPr id="66" name="Google Shape;66;p3"/>
          <p:cNvSpPr/>
          <p:nvPr/>
        </p:nvSpPr>
        <p:spPr>
          <a:xfrm>
            <a:off x="1932503" y="5431036"/>
            <a:ext cx="3232428"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LLM Integration &amp; Generation</a:t>
            </a:r>
            <a:endParaRPr sz="1850">
              <a:solidFill>
                <a:schemeClr val="dk1"/>
              </a:solidFill>
              <a:latin typeface="Times New Roman"/>
              <a:ea typeface="Times New Roman"/>
              <a:cs typeface="Times New Roman"/>
              <a:sym typeface="Times New Roman"/>
            </a:endParaRPr>
          </a:p>
        </p:txBody>
      </p:sp>
      <p:sp>
        <p:nvSpPr>
          <p:cNvPr id="67" name="Google Shape;67;p3"/>
          <p:cNvSpPr/>
          <p:nvPr/>
        </p:nvSpPr>
        <p:spPr>
          <a:xfrm>
            <a:off x="1932503" y="5852160"/>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dirty="0">
                <a:solidFill>
                  <a:srgbClr val="FFFFFF"/>
                </a:solidFill>
                <a:latin typeface="Times New Roman"/>
                <a:ea typeface="Times New Roman"/>
                <a:cs typeface="Times New Roman"/>
                <a:sym typeface="Times New Roman"/>
              </a:rPr>
              <a:t>Context and query fed to LLM for answers.</a:t>
            </a:r>
            <a:endParaRPr sz="1600" dirty="0">
              <a:solidFill>
                <a:schemeClr val="dk1"/>
              </a:solidFill>
              <a:latin typeface="Times New Roman"/>
              <a:ea typeface="Times New Roman"/>
              <a:cs typeface="Times New Roman"/>
              <a:sym typeface="Times New Roman"/>
            </a:endParaRPr>
          </a:p>
        </p:txBody>
      </p:sp>
      <p:pic>
        <p:nvPicPr>
          <p:cNvPr id="68" name="Google Shape;68;p3" descr="preencoded.png"/>
          <p:cNvPicPr preferRelativeResize="0"/>
          <p:nvPr/>
        </p:nvPicPr>
        <p:blipFill rotWithShape="1">
          <a:blip r:embed="rId7">
            <a:alphaModFix/>
          </a:blip>
          <a:srcRect/>
          <a:stretch/>
        </p:blipFill>
        <p:spPr>
          <a:xfrm>
            <a:off x="711994" y="6448306"/>
            <a:ext cx="1017151" cy="1220629"/>
          </a:xfrm>
          <a:prstGeom prst="rect">
            <a:avLst/>
          </a:prstGeom>
          <a:noFill/>
          <a:ln>
            <a:noFill/>
          </a:ln>
        </p:spPr>
      </p:pic>
      <p:sp>
        <p:nvSpPr>
          <p:cNvPr id="69" name="Google Shape;69;p3"/>
          <p:cNvSpPr/>
          <p:nvPr/>
        </p:nvSpPr>
        <p:spPr>
          <a:xfrm>
            <a:off x="1932503" y="6651665"/>
            <a:ext cx="2393513"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Answer Delivery</a:t>
            </a:r>
            <a:endParaRPr sz="1850">
              <a:solidFill>
                <a:schemeClr val="dk1"/>
              </a:solidFill>
              <a:latin typeface="Times New Roman"/>
              <a:ea typeface="Times New Roman"/>
              <a:cs typeface="Times New Roman"/>
              <a:sym typeface="Times New Roman"/>
            </a:endParaRPr>
          </a:p>
        </p:txBody>
      </p:sp>
      <p:sp>
        <p:nvSpPr>
          <p:cNvPr id="70" name="Google Shape;70;p3"/>
          <p:cNvSpPr/>
          <p:nvPr/>
        </p:nvSpPr>
        <p:spPr>
          <a:xfrm>
            <a:off x="1932503" y="7072789"/>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AI-generated answers presented to the user.</a:t>
            </a:r>
            <a:endParaRPr sz="1600">
              <a:solidFill>
                <a:schemeClr val="dk1"/>
              </a:solidFill>
              <a:latin typeface="Times New Roman"/>
              <a:ea typeface="Times New Roman"/>
              <a:cs typeface="Times New Roman"/>
              <a:sym typeface="Times New Roman"/>
            </a:endParaRPr>
          </a:p>
        </p:txBody>
      </p:sp>
      <p:pic>
        <p:nvPicPr>
          <p:cNvPr id="71" name="Google Shape;71;p3"/>
          <p:cNvPicPr preferRelativeResize="0"/>
          <p:nvPr/>
        </p:nvPicPr>
        <p:blipFill rotWithShape="1">
          <a:blip r:embed="rId8">
            <a:alphaModFix/>
          </a:blip>
          <a:srcRect/>
          <a:stretch/>
        </p:blipFill>
        <p:spPr>
          <a:xfrm>
            <a:off x="12868506" y="7697635"/>
            <a:ext cx="1683835" cy="531965"/>
          </a:xfrm>
          <a:prstGeom prst="rect">
            <a:avLst/>
          </a:prstGeom>
          <a:noFill/>
          <a:ln>
            <a:noFill/>
          </a:ln>
        </p:spPr>
      </p:pic>
      <p:pic>
        <p:nvPicPr>
          <p:cNvPr id="1026" name="Picture 2" descr="active-image">
            <a:extLst>
              <a:ext uri="{FF2B5EF4-FFF2-40B4-BE49-F238E27FC236}">
                <a16:creationId xmlns:a16="http://schemas.microsoft.com/office/drawing/2014/main" id="{FA4C754B-BC32-6489-70DC-2CF3DC1D28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8200" y="0"/>
            <a:ext cx="61722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p:nvPr/>
        </p:nvSpPr>
        <p:spPr>
          <a:xfrm>
            <a:off x="707112" y="555665"/>
            <a:ext cx="6572488" cy="594241"/>
          </a:xfrm>
          <a:prstGeom prst="rect">
            <a:avLst/>
          </a:prstGeom>
          <a:noFill/>
          <a:ln>
            <a:noFill/>
          </a:ln>
        </p:spPr>
        <p:txBody>
          <a:bodyPr spcFirstLastPara="1" wrap="square" lIns="0" tIns="0" rIns="0" bIns="0" anchor="t" anchorCtr="0">
            <a:noAutofit/>
          </a:bodyPr>
          <a:lstStyle/>
          <a:p>
            <a:pPr marL="0" marR="0" lvl="0" indent="0" algn="l" rtl="0">
              <a:lnSpc>
                <a:spcPct val="125675"/>
              </a:lnSpc>
              <a:spcBef>
                <a:spcPts val="0"/>
              </a:spcBef>
              <a:spcAft>
                <a:spcPts val="0"/>
              </a:spcAft>
              <a:buClr>
                <a:srgbClr val="FFFFFF"/>
              </a:buClr>
              <a:buSzPts val="3700"/>
              <a:buFont typeface="Times New Roman"/>
              <a:buNone/>
            </a:pPr>
            <a:r>
              <a:rPr lang="en-US" sz="3700">
                <a:solidFill>
                  <a:srgbClr val="FFFFFF"/>
                </a:solidFill>
                <a:latin typeface="Times New Roman"/>
                <a:ea typeface="Times New Roman"/>
                <a:cs typeface="Times New Roman"/>
                <a:sym typeface="Times New Roman"/>
              </a:rPr>
              <a:t>Data Ingestion &amp; Transcription</a:t>
            </a:r>
            <a:endParaRPr sz="3700">
              <a:solidFill>
                <a:schemeClr val="dk1"/>
              </a:solidFill>
              <a:latin typeface="Times New Roman"/>
              <a:ea typeface="Times New Roman"/>
              <a:cs typeface="Times New Roman"/>
              <a:sym typeface="Times New Roman"/>
            </a:endParaRPr>
          </a:p>
        </p:txBody>
      </p:sp>
      <p:sp>
        <p:nvSpPr>
          <p:cNvPr id="78" name="Google Shape;78;p4"/>
          <p:cNvSpPr/>
          <p:nvPr/>
        </p:nvSpPr>
        <p:spPr>
          <a:xfrm>
            <a:off x="707112" y="1634728"/>
            <a:ext cx="6375321"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Curated 22 relevant ServiceNow YouTube videos. Created detailed CSVs with metadata (titles, URLs, publish dates, duration) for content tracing.</a:t>
            </a:r>
            <a:endParaRPr sz="1550">
              <a:solidFill>
                <a:schemeClr val="dk1"/>
              </a:solidFill>
              <a:latin typeface="Times New Roman"/>
              <a:ea typeface="Times New Roman"/>
              <a:cs typeface="Times New Roman"/>
              <a:sym typeface="Times New Roman"/>
            </a:endParaRPr>
          </a:p>
        </p:txBody>
      </p:sp>
      <p:sp>
        <p:nvSpPr>
          <p:cNvPr id="79" name="Google Shape;79;p4"/>
          <p:cNvSpPr/>
          <p:nvPr/>
        </p:nvSpPr>
        <p:spPr>
          <a:xfrm>
            <a:off x="707112" y="2675096"/>
            <a:ext cx="6375321" cy="646509"/>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Downloaded raw audio (MP3) from selected videos using `youtube-dl` to cloud storage for transcription.</a:t>
            </a:r>
            <a:endParaRPr sz="1550">
              <a:solidFill>
                <a:schemeClr val="dk1"/>
              </a:solidFill>
              <a:latin typeface="Times New Roman"/>
              <a:ea typeface="Times New Roman"/>
              <a:cs typeface="Times New Roman"/>
              <a:sym typeface="Times New Roman"/>
            </a:endParaRPr>
          </a:p>
        </p:txBody>
      </p:sp>
      <p:sp>
        <p:nvSpPr>
          <p:cNvPr id="80" name="Google Shape;80;p4"/>
          <p:cNvSpPr/>
          <p:nvPr/>
        </p:nvSpPr>
        <p:spPr>
          <a:xfrm>
            <a:off x="707112" y="3523655"/>
            <a:ext cx="2379107" cy="297180"/>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Speech-to-Text (ASR)</a:t>
            </a:r>
            <a:endParaRPr sz="1850">
              <a:solidFill>
                <a:schemeClr val="dk1"/>
              </a:solidFill>
              <a:latin typeface="Times New Roman"/>
              <a:ea typeface="Times New Roman"/>
              <a:cs typeface="Times New Roman"/>
              <a:sym typeface="Times New Roman"/>
            </a:endParaRPr>
          </a:p>
        </p:txBody>
      </p:sp>
      <p:sp>
        <p:nvSpPr>
          <p:cNvPr id="81" name="Google Shape;81;p4"/>
          <p:cNvSpPr/>
          <p:nvPr/>
        </p:nvSpPr>
        <p:spPr>
          <a:xfrm>
            <a:off x="707112" y="4022884"/>
            <a:ext cx="6375321"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Transcribed all audio files using OpenAI Whisper `large-v2`. Modularized transcription logic in a Jupyter notebook for scalable processing.</a:t>
            </a:r>
            <a:endParaRPr sz="1550">
              <a:solidFill>
                <a:schemeClr val="dk1"/>
              </a:solidFill>
              <a:latin typeface="Times New Roman"/>
              <a:ea typeface="Times New Roman"/>
              <a:cs typeface="Times New Roman"/>
              <a:sym typeface="Times New Roman"/>
            </a:endParaRPr>
          </a:p>
        </p:txBody>
      </p:sp>
      <p:sp>
        <p:nvSpPr>
          <p:cNvPr id="82" name="Google Shape;82;p4"/>
          <p:cNvSpPr/>
          <p:nvPr/>
        </p:nvSpPr>
        <p:spPr>
          <a:xfrm>
            <a:off x="707112" y="5194697"/>
            <a:ext cx="2514124" cy="297180"/>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Metadata Management</a:t>
            </a:r>
            <a:endParaRPr sz="1850">
              <a:solidFill>
                <a:schemeClr val="dk1"/>
              </a:solidFill>
              <a:latin typeface="Times New Roman"/>
              <a:ea typeface="Times New Roman"/>
              <a:cs typeface="Times New Roman"/>
              <a:sym typeface="Times New Roman"/>
            </a:endParaRPr>
          </a:p>
        </p:txBody>
      </p:sp>
      <p:sp>
        <p:nvSpPr>
          <p:cNvPr id="83" name="Google Shape;83;p4"/>
          <p:cNvSpPr/>
          <p:nvPr/>
        </p:nvSpPr>
        <p:spPr>
          <a:xfrm>
            <a:off x="707112" y="5693926"/>
            <a:ext cx="6375321"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dirty="0">
                <a:solidFill>
                  <a:srgbClr val="FFFFFF"/>
                </a:solidFill>
                <a:latin typeface="Times New Roman"/>
                <a:ea typeface="Times New Roman"/>
                <a:cs typeface="Times New Roman"/>
                <a:sym typeface="Times New Roman"/>
              </a:rPr>
              <a:t>Collected, cleaned, and organized video metadata (titles, durations, YouTube links, channel names). Ensured accurate linkage between metadata and transcribed text for efficient retrieval and UI features.</a:t>
            </a:r>
          </a:p>
        </p:txBody>
      </p:sp>
      <p:pic>
        <p:nvPicPr>
          <p:cNvPr id="84" name="Google Shape;84;p4" descr="preencoded.png"/>
          <p:cNvPicPr preferRelativeResize="0"/>
          <p:nvPr/>
        </p:nvPicPr>
        <p:blipFill rotWithShape="1">
          <a:blip r:embed="rId3">
            <a:alphaModFix/>
          </a:blip>
          <a:srcRect/>
          <a:stretch/>
        </p:blipFill>
        <p:spPr>
          <a:xfrm>
            <a:off x="8282583" y="1"/>
            <a:ext cx="6347817" cy="81665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5"/>
          <p:cNvSpPr/>
          <p:nvPr/>
        </p:nvSpPr>
        <p:spPr>
          <a:xfrm>
            <a:off x="837724" y="611076"/>
            <a:ext cx="861643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Data Preprocessing &amp; Embedding</a:t>
            </a:r>
            <a:endParaRPr sz="4400">
              <a:solidFill>
                <a:schemeClr val="dk1"/>
              </a:solidFill>
              <a:latin typeface="Times New Roman"/>
              <a:ea typeface="Times New Roman"/>
              <a:cs typeface="Times New Roman"/>
              <a:sym typeface="Times New Roman"/>
            </a:endParaRPr>
          </a:p>
        </p:txBody>
      </p:sp>
      <p:pic>
        <p:nvPicPr>
          <p:cNvPr id="91" name="Google Shape;91;p5" descr="preencoded.png"/>
          <p:cNvPicPr preferRelativeResize="0"/>
          <p:nvPr/>
        </p:nvPicPr>
        <p:blipFill rotWithShape="1">
          <a:blip r:embed="rId3">
            <a:alphaModFix/>
          </a:blip>
          <a:srcRect/>
          <a:stretch/>
        </p:blipFill>
        <p:spPr>
          <a:xfrm>
            <a:off x="3189045" y="2028030"/>
            <a:ext cx="598408" cy="598408"/>
          </a:xfrm>
          <a:prstGeom prst="rect">
            <a:avLst/>
          </a:prstGeom>
          <a:noFill/>
          <a:ln>
            <a:noFill/>
          </a:ln>
        </p:spPr>
      </p:pic>
      <p:sp>
        <p:nvSpPr>
          <p:cNvPr id="92" name="Google Shape;92;p5"/>
          <p:cNvSpPr/>
          <p:nvPr/>
        </p:nvSpPr>
        <p:spPr>
          <a:xfrm>
            <a:off x="1980729" y="2925642"/>
            <a:ext cx="2816185" cy="351949"/>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2200"/>
              <a:buFont typeface="Times New Roman"/>
              <a:buNone/>
            </a:pPr>
            <a:r>
              <a:rPr lang="en-US" sz="2200" dirty="0">
                <a:solidFill>
                  <a:srgbClr val="FFFFFF"/>
                </a:solidFill>
                <a:latin typeface="Times New Roman"/>
                <a:ea typeface="Times New Roman"/>
                <a:cs typeface="Times New Roman"/>
                <a:sym typeface="Times New Roman"/>
              </a:rPr>
              <a:t>Text Chunking</a:t>
            </a:r>
            <a:endParaRPr sz="2200" dirty="0">
              <a:solidFill>
                <a:schemeClr val="dk1"/>
              </a:solidFill>
              <a:latin typeface="Times New Roman"/>
              <a:ea typeface="Times New Roman"/>
              <a:cs typeface="Times New Roman"/>
              <a:sym typeface="Times New Roman"/>
            </a:endParaRPr>
          </a:p>
        </p:txBody>
      </p:sp>
      <p:sp>
        <p:nvSpPr>
          <p:cNvPr id="93" name="Google Shape;93;p5"/>
          <p:cNvSpPr/>
          <p:nvPr/>
        </p:nvSpPr>
        <p:spPr>
          <a:xfrm>
            <a:off x="1980729" y="3421180"/>
            <a:ext cx="411884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Long transcripts were divided into smaller, semantically coherent chunks, ensuring manageable sizes for retrieval and LLM context.</a:t>
            </a:r>
            <a:endParaRPr sz="1850" dirty="0">
              <a:solidFill>
                <a:schemeClr val="dk1"/>
              </a:solidFill>
              <a:latin typeface="Times New Roman"/>
              <a:ea typeface="Times New Roman"/>
              <a:cs typeface="Times New Roman"/>
              <a:sym typeface="Times New Roman"/>
            </a:endParaRPr>
          </a:p>
        </p:txBody>
      </p:sp>
      <p:pic>
        <p:nvPicPr>
          <p:cNvPr id="97" name="Google Shape;97;p5"/>
          <p:cNvPicPr preferRelativeResize="0"/>
          <p:nvPr/>
        </p:nvPicPr>
        <p:blipFill rotWithShape="1">
          <a:blip r:embed="rId4">
            <a:alphaModFix/>
          </a:blip>
          <a:srcRect/>
          <a:stretch/>
        </p:blipFill>
        <p:spPr>
          <a:xfrm>
            <a:off x="12879467" y="7749432"/>
            <a:ext cx="1636316" cy="358171"/>
          </a:xfrm>
          <a:prstGeom prst="rect">
            <a:avLst/>
          </a:prstGeom>
          <a:noFill/>
          <a:ln>
            <a:noFill/>
          </a:ln>
        </p:spPr>
      </p:pic>
      <p:sp>
        <p:nvSpPr>
          <p:cNvPr id="98" name="Google Shape;98;p5"/>
          <p:cNvSpPr/>
          <p:nvPr/>
        </p:nvSpPr>
        <p:spPr>
          <a:xfrm>
            <a:off x="1980729" y="5527267"/>
            <a:ext cx="411884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Chunk size: 500 characters </a:t>
            </a:r>
            <a:endParaRPr/>
          </a:p>
          <a:p>
            <a:pPr marL="0" marR="0" lvl="0" indent="0" algn="l" rtl="0">
              <a:lnSpc>
                <a:spcPct val="162162"/>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Overlaps: 100 characters</a:t>
            </a:r>
            <a:endParaRPr/>
          </a:p>
          <a:p>
            <a:pPr marL="0" marR="0" lvl="0" indent="0" algn="l" rtl="0">
              <a:lnSpc>
                <a:spcPct val="162162"/>
              </a:lnSpc>
              <a:spcBef>
                <a:spcPts val="0"/>
              </a:spcBef>
              <a:spcAft>
                <a:spcPts val="0"/>
              </a:spcAft>
              <a:buClr>
                <a:schemeClr val="dk1"/>
              </a:buClr>
              <a:buSzPts val="1850"/>
              <a:buFont typeface="Calibri"/>
              <a:buNone/>
            </a:pPr>
            <a:endParaRPr sz="1850">
              <a:solidFill>
                <a:schemeClr val="dk1"/>
              </a:solidFill>
              <a:latin typeface="Times New Roman"/>
              <a:ea typeface="Times New Roman"/>
              <a:cs typeface="Times New Roman"/>
              <a:sym typeface="Times New Roman"/>
            </a:endParaRPr>
          </a:p>
        </p:txBody>
      </p:sp>
      <p:sp>
        <p:nvSpPr>
          <p:cNvPr id="100" name="Google Shape;100;p5"/>
          <p:cNvSpPr/>
          <p:nvPr/>
        </p:nvSpPr>
        <p:spPr>
          <a:xfrm>
            <a:off x="0" y="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for quick prototyping </a:t>
            </a:r>
            <a:endParaRPr sz="1800" b="0" i="0" u="none" strike="noStrike" cap="none">
              <a:solidFill>
                <a:schemeClr val="dk1"/>
              </a:solidFill>
              <a:latin typeface="Arial"/>
              <a:ea typeface="Arial"/>
              <a:cs typeface="Arial"/>
              <a:sym typeface="Arial"/>
            </a:endParaRPr>
          </a:p>
        </p:txBody>
      </p:sp>
      <p:sp>
        <p:nvSpPr>
          <p:cNvPr id="101" name="Google Shape;101;p5"/>
          <p:cNvSpPr/>
          <p:nvPr/>
        </p:nvSpPr>
        <p:spPr>
          <a:xfrm>
            <a:off x="152400" y="15240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02" name="Google Shape;102;p5"/>
          <p:cNvSpPr/>
          <p:nvPr/>
        </p:nvSpPr>
        <p:spPr>
          <a:xfrm>
            <a:off x="304800" y="30480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03" name="Google Shape;103;p5"/>
          <p:cNvSpPr/>
          <p:nvPr/>
        </p:nvSpPr>
        <p:spPr>
          <a:xfrm>
            <a:off x="457200" y="45720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1C8E03A-73D8-26F7-00B1-729E8CAC39B8}"/>
              </a:ext>
            </a:extLst>
          </p:cNvPr>
          <p:cNvPicPr>
            <a:picLocks noChangeAspect="1"/>
          </p:cNvPicPr>
          <p:nvPr/>
        </p:nvPicPr>
        <p:blipFill>
          <a:blip r:embed="rId5"/>
          <a:stretch>
            <a:fillRect/>
          </a:stretch>
        </p:blipFill>
        <p:spPr>
          <a:xfrm>
            <a:off x="7803066" y="1655067"/>
            <a:ext cx="6216219" cy="62697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p:nvPr/>
        </p:nvSpPr>
        <p:spPr>
          <a:xfrm>
            <a:off x="837724" y="743319"/>
            <a:ext cx="7494151"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Query Processing &amp; Retrieval</a:t>
            </a:r>
            <a:endParaRPr sz="4400">
              <a:solidFill>
                <a:schemeClr val="dk1"/>
              </a:solidFill>
              <a:latin typeface="Times New Roman"/>
              <a:ea typeface="Times New Roman"/>
              <a:cs typeface="Times New Roman"/>
              <a:sym typeface="Times New Roman"/>
            </a:endParaRPr>
          </a:p>
        </p:txBody>
      </p:sp>
      <p:pic>
        <p:nvPicPr>
          <p:cNvPr id="110" name="Google Shape;110;p6" descr="preencoded.png"/>
          <p:cNvPicPr preferRelativeResize="0"/>
          <p:nvPr/>
        </p:nvPicPr>
        <p:blipFill rotWithShape="1">
          <a:blip r:embed="rId3">
            <a:alphaModFix/>
          </a:blip>
          <a:srcRect/>
          <a:stretch/>
        </p:blipFill>
        <p:spPr>
          <a:xfrm>
            <a:off x="486318" y="2169571"/>
            <a:ext cx="4318278" cy="957501"/>
          </a:xfrm>
          <a:prstGeom prst="rect">
            <a:avLst/>
          </a:prstGeom>
          <a:noFill/>
          <a:ln>
            <a:noFill/>
          </a:ln>
        </p:spPr>
      </p:pic>
      <p:sp>
        <p:nvSpPr>
          <p:cNvPr id="111" name="Google Shape;111;p6"/>
          <p:cNvSpPr/>
          <p:nvPr/>
        </p:nvSpPr>
        <p:spPr>
          <a:xfrm>
            <a:off x="1077359" y="3313084"/>
            <a:ext cx="333565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u="sng" dirty="0">
                <a:solidFill>
                  <a:srgbClr val="FFFFFF"/>
                </a:solidFill>
                <a:latin typeface="Times New Roman"/>
                <a:ea typeface="Times New Roman"/>
                <a:cs typeface="Times New Roman"/>
                <a:sym typeface="Times New Roman"/>
              </a:rPr>
              <a:t>Query Input &amp; Embedding</a:t>
            </a:r>
            <a:endParaRPr sz="2200" u="sng" dirty="0">
              <a:solidFill>
                <a:schemeClr val="dk1"/>
              </a:solidFill>
              <a:latin typeface="Times New Roman"/>
              <a:ea typeface="Times New Roman"/>
              <a:cs typeface="Times New Roman"/>
              <a:sym typeface="Times New Roman"/>
            </a:endParaRPr>
          </a:p>
        </p:txBody>
      </p:sp>
      <p:sp>
        <p:nvSpPr>
          <p:cNvPr id="112" name="Google Shape;112;p6"/>
          <p:cNvSpPr/>
          <p:nvPr/>
        </p:nvSpPr>
        <p:spPr>
          <a:xfrm>
            <a:off x="1109696" y="3838378"/>
            <a:ext cx="3511278"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User questions are transformed into vector embeddings for precise semantic search within the system.</a:t>
            </a:r>
            <a:endParaRPr sz="1850" dirty="0">
              <a:solidFill>
                <a:schemeClr val="dk1"/>
              </a:solidFill>
              <a:latin typeface="Times New Roman"/>
              <a:ea typeface="Times New Roman"/>
              <a:cs typeface="Times New Roman"/>
              <a:sym typeface="Times New Roman"/>
            </a:endParaRPr>
          </a:p>
        </p:txBody>
      </p:sp>
      <p:pic>
        <p:nvPicPr>
          <p:cNvPr id="113" name="Google Shape;113;p6" descr="preencoded.png"/>
          <p:cNvPicPr preferRelativeResize="0"/>
          <p:nvPr/>
        </p:nvPicPr>
        <p:blipFill rotWithShape="1">
          <a:blip r:embed="rId4">
            <a:alphaModFix/>
          </a:blip>
          <a:srcRect/>
          <a:stretch/>
        </p:blipFill>
        <p:spPr>
          <a:xfrm>
            <a:off x="9455159" y="2141627"/>
            <a:ext cx="4318278" cy="957501"/>
          </a:xfrm>
          <a:prstGeom prst="rect">
            <a:avLst/>
          </a:prstGeom>
          <a:noFill/>
          <a:ln>
            <a:noFill/>
          </a:ln>
        </p:spPr>
      </p:pic>
      <p:sp>
        <p:nvSpPr>
          <p:cNvPr id="114" name="Google Shape;114;p6"/>
          <p:cNvSpPr/>
          <p:nvPr/>
        </p:nvSpPr>
        <p:spPr>
          <a:xfrm>
            <a:off x="10202624" y="3313084"/>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u="sng" dirty="0" err="1">
                <a:solidFill>
                  <a:srgbClr val="FFFFFF"/>
                </a:solidFill>
                <a:latin typeface="Times New Roman"/>
                <a:ea typeface="Times New Roman"/>
                <a:cs typeface="Times New Roman"/>
                <a:sym typeface="Times New Roman"/>
              </a:rPr>
              <a:t>Retrival</a:t>
            </a:r>
            <a:endParaRPr sz="2200" u="sng" dirty="0">
              <a:solidFill>
                <a:schemeClr val="dk1"/>
              </a:solidFill>
              <a:latin typeface="Times New Roman"/>
              <a:ea typeface="Times New Roman"/>
              <a:cs typeface="Times New Roman"/>
              <a:sym typeface="Times New Roman"/>
            </a:endParaRPr>
          </a:p>
        </p:txBody>
      </p:sp>
      <p:sp>
        <p:nvSpPr>
          <p:cNvPr id="115" name="Google Shape;115;p6"/>
          <p:cNvSpPr/>
          <p:nvPr/>
        </p:nvSpPr>
        <p:spPr>
          <a:xfrm>
            <a:off x="10277790" y="3858765"/>
            <a:ext cx="3495647"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Retrieved, relevant text chunks are compiled to provide detailed context for the large language model.</a:t>
            </a:r>
            <a:endParaRPr sz="1850" dirty="0">
              <a:solidFill>
                <a:schemeClr val="dk1"/>
              </a:solidFill>
              <a:latin typeface="Times New Roman"/>
              <a:ea typeface="Times New Roman"/>
              <a:cs typeface="Times New Roman"/>
              <a:sym typeface="Times New Roman"/>
            </a:endParaRPr>
          </a:p>
        </p:txBody>
      </p:sp>
      <p:pic>
        <p:nvPicPr>
          <p:cNvPr id="116" name="Google Shape;116;p6"/>
          <p:cNvPicPr preferRelativeResize="0"/>
          <p:nvPr/>
        </p:nvPicPr>
        <p:blipFill rotWithShape="1">
          <a:blip r:embed="rId5">
            <a:alphaModFix/>
          </a:blip>
          <a:srcRect/>
          <a:stretch/>
        </p:blipFill>
        <p:spPr>
          <a:xfrm>
            <a:off x="12835054" y="7794036"/>
            <a:ext cx="1746135" cy="358171"/>
          </a:xfrm>
          <a:prstGeom prst="rect">
            <a:avLst/>
          </a:prstGeom>
          <a:noFill/>
          <a:ln>
            <a:noFill/>
          </a:ln>
        </p:spPr>
      </p:pic>
      <p:sp>
        <p:nvSpPr>
          <p:cNvPr id="117" name="Google Shape;117;p6"/>
          <p:cNvSpPr/>
          <p:nvPr/>
        </p:nvSpPr>
        <p:spPr>
          <a:xfrm>
            <a:off x="1109695" y="5927227"/>
            <a:ext cx="3839647" cy="1149072"/>
          </a:xfrm>
          <a:prstGeom prst="rect">
            <a:avLst/>
          </a:prstGeom>
          <a:noFill/>
          <a:ln>
            <a:noFill/>
          </a:ln>
        </p:spPr>
        <p:txBody>
          <a:bodyPr spcFirstLastPara="1" wrap="square" lIns="0" tIns="0" rIns="0" bIns="0" anchor="t" anchorCtr="0">
            <a:noAutofit/>
          </a:bodyPr>
          <a:lstStyle/>
          <a:p>
            <a:pPr>
              <a:lnSpc>
                <a:spcPct val="150000"/>
              </a:lnSpc>
            </a:pPr>
            <a:r>
              <a:rPr lang="en-US" sz="1850" dirty="0">
                <a:solidFill>
                  <a:schemeClr val="bg1"/>
                </a:solidFill>
                <a:latin typeface="Times New Roman"/>
                <a:ea typeface="Times New Roman"/>
                <a:cs typeface="Times New Roman"/>
                <a:sym typeface="Times New Roman"/>
              </a:rPr>
              <a:t>Query Embedding: </a:t>
            </a:r>
            <a:r>
              <a:rPr lang="en-US" sz="1600" dirty="0">
                <a:solidFill>
                  <a:schemeClr val="bg1"/>
                </a:solidFill>
                <a:latin typeface="Times New Roman" panose="02020603050405020304" pitchFamily="18" charset="0"/>
                <a:cs typeface="Times New Roman" panose="02020603050405020304" pitchFamily="18" charset="0"/>
              </a:rPr>
              <a:t>all-MiniLM-L6-v2</a:t>
            </a:r>
          </a:p>
          <a:p>
            <a:pPr marL="0" marR="0" lvl="0" indent="0" algn="l" rtl="0">
              <a:lnSpc>
                <a:spcPct val="150000"/>
              </a:lnSpc>
              <a:spcBef>
                <a:spcPts val="0"/>
              </a:spcBef>
              <a:spcAft>
                <a:spcPts val="0"/>
              </a:spcAft>
              <a:buNone/>
            </a:pPr>
            <a:r>
              <a:rPr lang="en-US" sz="2000" dirty="0">
                <a:solidFill>
                  <a:schemeClr val="bg1"/>
                </a:solidFill>
                <a:latin typeface="Times New Roman"/>
                <a:ea typeface="Times New Roman"/>
                <a:cs typeface="Times New Roman"/>
                <a:sym typeface="Times New Roman"/>
              </a:rPr>
              <a:t>Query embedding </a:t>
            </a:r>
            <a:r>
              <a:rPr lang="en-US" sz="2000" dirty="0">
                <a:solidFill>
                  <a:schemeClr val="lt1"/>
                </a:solidFill>
                <a:latin typeface="Times New Roman"/>
                <a:ea typeface="Times New Roman"/>
                <a:cs typeface="Times New Roman"/>
                <a:sym typeface="Times New Roman"/>
              </a:rPr>
              <a:t>dimension: 768</a:t>
            </a:r>
            <a:endParaRPr sz="1850" dirty="0">
              <a:solidFill>
                <a:schemeClr val="lt1"/>
              </a:solidFill>
              <a:latin typeface="Times New Roman"/>
              <a:ea typeface="Times New Roman"/>
              <a:cs typeface="Times New Roman"/>
              <a:sym typeface="Times New Roman"/>
            </a:endParaRPr>
          </a:p>
        </p:txBody>
      </p:sp>
      <p:sp>
        <p:nvSpPr>
          <p:cNvPr id="118" name="Google Shape;118;p6"/>
          <p:cNvSpPr/>
          <p:nvPr/>
        </p:nvSpPr>
        <p:spPr>
          <a:xfrm>
            <a:off x="5638270" y="5708421"/>
            <a:ext cx="3839647"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None/>
            </a:pPr>
            <a:endParaRPr sz="1850">
              <a:solidFill>
                <a:schemeClr val="lt1"/>
              </a:solidFill>
              <a:latin typeface="Calibri"/>
              <a:ea typeface="Calibri"/>
              <a:cs typeface="Calibri"/>
              <a:sym typeface="Calibri"/>
            </a:endParaRPr>
          </a:p>
        </p:txBody>
      </p:sp>
      <p:sp>
        <p:nvSpPr>
          <p:cNvPr id="119" name="Google Shape;119;p6"/>
          <p:cNvSpPr/>
          <p:nvPr/>
        </p:nvSpPr>
        <p:spPr>
          <a:xfrm>
            <a:off x="10276458" y="5927227"/>
            <a:ext cx="4304731" cy="1581715"/>
          </a:xfrm>
          <a:prstGeom prst="rect">
            <a:avLst/>
          </a:prstGeom>
          <a:noFill/>
          <a:ln>
            <a:noFill/>
          </a:ln>
        </p:spPr>
        <p:txBody>
          <a:bodyPr spcFirstLastPara="1" wrap="square" lIns="0" tIns="0" rIns="0" bIns="0" anchor="t" anchorCtr="0">
            <a:noAutofit/>
          </a:bodyPr>
          <a:lstStyle/>
          <a:p>
            <a:pPr>
              <a:lnSpc>
                <a:spcPct val="162162"/>
              </a:lnSpc>
              <a:buClr>
                <a:srgbClr val="FFFFFF"/>
              </a:buClr>
              <a:buSzPts val="1850"/>
            </a:pPr>
            <a:r>
              <a:rPr lang="en-US" sz="1850" dirty="0" err="1">
                <a:solidFill>
                  <a:srgbClr val="FFFFFF"/>
                </a:solidFill>
                <a:latin typeface="Times New Roman"/>
                <a:cs typeface="Times New Roman"/>
              </a:rPr>
              <a:t>LangChain’s</a:t>
            </a:r>
            <a:r>
              <a:rPr lang="en-US" sz="1850" dirty="0">
                <a:solidFill>
                  <a:srgbClr val="FFFFFF"/>
                </a:solidFill>
                <a:latin typeface="Times New Roman"/>
                <a:cs typeface="Times New Roman"/>
              </a:rPr>
              <a:t> </a:t>
            </a:r>
            <a:r>
              <a:rPr lang="en-US" sz="1850" dirty="0" err="1">
                <a:solidFill>
                  <a:srgbClr val="FFFFFF"/>
                </a:solidFill>
                <a:latin typeface="Times New Roman"/>
                <a:cs typeface="Times New Roman"/>
              </a:rPr>
              <a:t>RetrievalQA</a:t>
            </a:r>
            <a:r>
              <a:rPr lang="en-US" sz="1850" dirty="0">
                <a:solidFill>
                  <a:srgbClr val="FFFFFF"/>
                </a:solidFill>
                <a:latin typeface="Times New Roman"/>
                <a:cs typeface="Times New Roman"/>
              </a:rPr>
              <a:t> </a:t>
            </a:r>
          </a:p>
          <a:p>
            <a:pPr>
              <a:lnSpc>
                <a:spcPct val="162162"/>
              </a:lnSpc>
              <a:buClr>
                <a:srgbClr val="FFFFFF"/>
              </a:buClr>
              <a:buSzPts val="1850"/>
            </a:pPr>
            <a:r>
              <a:rPr lang="en-US" sz="1850" dirty="0" err="1">
                <a:solidFill>
                  <a:srgbClr val="FFFFFF"/>
                </a:solidFill>
                <a:latin typeface="Times New Roman"/>
                <a:cs typeface="Times New Roman"/>
              </a:rPr>
              <a:t>search_type</a:t>
            </a:r>
            <a:r>
              <a:rPr lang="en-US" sz="1850" dirty="0">
                <a:solidFill>
                  <a:srgbClr val="FFFFFF"/>
                </a:solidFill>
                <a:latin typeface="Times New Roman"/>
                <a:cs typeface="Times New Roman"/>
              </a:rPr>
              <a:t>="similarity",</a:t>
            </a:r>
          </a:p>
          <a:p>
            <a:pPr>
              <a:lnSpc>
                <a:spcPct val="162162"/>
              </a:lnSpc>
              <a:buClr>
                <a:srgbClr val="FFFFFF"/>
              </a:buClr>
              <a:buSzPts val="1850"/>
            </a:pPr>
            <a:r>
              <a:rPr lang="en-US" sz="1850" dirty="0" err="1">
                <a:solidFill>
                  <a:srgbClr val="FFFFFF"/>
                </a:solidFill>
                <a:latin typeface="Times New Roman"/>
                <a:cs typeface="Times New Roman"/>
              </a:rPr>
              <a:t>search_kwargs</a:t>
            </a:r>
            <a:r>
              <a:rPr lang="en-US" sz="1850" dirty="0">
                <a:solidFill>
                  <a:srgbClr val="FFFFFF"/>
                </a:solidFill>
                <a:latin typeface="Times New Roman"/>
                <a:cs typeface="Times New Roman"/>
              </a:rPr>
              <a:t>={"k": 5}</a:t>
            </a:r>
          </a:p>
          <a:p>
            <a:pPr>
              <a:lnSpc>
                <a:spcPct val="162162"/>
              </a:lnSpc>
              <a:buClr>
                <a:srgbClr val="FFFFFF"/>
              </a:buClr>
              <a:buSzPts val="1850"/>
            </a:pPr>
            <a:endParaRPr lang="en-US" sz="1850" dirty="0">
              <a:solidFill>
                <a:srgbClr val="FFFFFF"/>
              </a:solidFill>
              <a:latin typeface="Times New Roman"/>
              <a:cs typeface="Times New Roman"/>
            </a:endParaRPr>
          </a:p>
        </p:txBody>
      </p:sp>
      <p:sp>
        <p:nvSpPr>
          <p:cNvPr id="95" name="Google Shape;95;p5"/>
          <p:cNvSpPr/>
          <p:nvPr/>
        </p:nvSpPr>
        <p:spPr>
          <a:xfrm>
            <a:off x="5402732" y="3301203"/>
            <a:ext cx="2625287"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u="sng" dirty="0">
                <a:solidFill>
                  <a:srgbClr val="FFFFFF"/>
                </a:solidFill>
                <a:latin typeface="Times New Roman"/>
                <a:ea typeface="Times New Roman"/>
                <a:cs typeface="Times New Roman"/>
                <a:sym typeface="Times New Roman"/>
              </a:rPr>
              <a:t>Vectorization -FAISS</a:t>
            </a:r>
            <a:endParaRPr sz="2200" u="sng" dirty="0">
              <a:solidFill>
                <a:schemeClr val="dk1"/>
              </a:solidFill>
              <a:latin typeface="Times New Roman"/>
              <a:ea typeface="Times New Roman"/>
              <a:cs typeface="Times New Roman"/>
              <a:sym typeface="Times New Roman"/>
            </a:endParaRPr>
          </a:p>
        </p:txBody>
      </p:sp>
      <p:sp>
        <p:nvSpPr>
          <p:cNvPr id="96" name="Google Shape;96;p5"/>
          <p:cNvSpPr/>
          <p:nvPr/>
        </p:nvSpPr>
        <p:spPr>
          <a:xfrm>
            <a:off x="5402732" y="3796741"/>
            <a:ext cx="3692285"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Each text chunk was transformed into high-dimensional numerical embeddings using a robust language model, capturing semantic meaning.</a:t>
            </a:r>
            <a:endParaRPr sz="1850" dirty="0">
              <a:solidFill>
                <a:schemeClr val="dk1"/>
              </a:solidFill>
              <a:latin typeface="Times New Roman"/>
              <a:ea typeface="Times New Roman"/>
              <a:cs typeface="Times New Roman"/>
              <a:sym typeface="Times New Roman"/>
            </a:endParaRPr>
          </a:p>
        </p:txBody>
      </p:sp>
      <p:sp>
        <p:nvSpPr>
          <p:cNvPr id="99" name="Google Shape;99;p5"/>
          <p:cNvSpPr/>
          <p:nvPr/>
        </p:nvSpPr>
        <p:spPr>
          <a:xfrm>
            <a:off x="5402732" y="5927227"/>
            <a:ext cx="3839647"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FAISS: FAISS-CPU package </a:t>
            </a:r>
            <a:endParaRPr dirty="0"/>
          </a:p>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Index Type: IndexFlatl2</a:t>
            </a:r>
            <a:endParaRPr dirty="0"/>
          </a:p>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Retrieval </a:t>
            </a:r>
            <a:r>
              <a:rPr lang="en-US" sz="1850" dirty="0" err="1">
                <a:solidFill>
                  <a:srgbClr val="FFFFFF"/>
                </a:solidFill>
                <a:latin typeface="Times New Roman"/>
                <a:ea typeface="Times New Roman"/>
                <a:cs typeface="Times New Roman"/>
                <a:sym typeface="Times New Roman"/>
              </a:rPr>
              <a:t>top_k</a:t>
            </a:r>
            <a:r>
              <a:rPr lang="en-US" sz="1850" dirty="0">
                <a:solidFill>
                  <a:srgbClr val="FFFFFF"/>
                </a:solidFill>
                <a:latin typeface="Times New Roman"/>
                <a:ea typeface="Times New Roman"/>
                <a:cs typeface="Times New Roman"/>
                <a:sym typeface="Times New Roman"/>
              </a:rPr>
              <a:t>: 5 chunks per query</a:t>
            </a:r>
            <a:endParaRPr dirty="0"/>
          </a:p>
          <a:p>
            <a:pPr marL="0" marR="0" lvl="0" indent="0" algn="l" rtl="0">
              <a:lnSpc>
                <a:spcPct val="162162"/>
              </a:lnSpc>
              <a:spcBef>
                <a:spcPts val="0"/>
              </a:spcBef>
              <a:spcAft>
                <a:spcPts val="0"/>
              </a:spcAft>
              <a:buClr>
                <a:schemeClr val="dk1"/>
              </a:buClr>
              <a:buSzPts val="1850"/>
              <a:buFont typeface="Calibri"/>
              <a:buNone/>
            </a:pPr>
            <a:endParaRPr sz="1850" dirty="0">
              <a:solidFill>
                <a:srgbClr val="FFFFFF"/>
              </a:solidFill>
              <a:latin typeface="Times New Roman"/>
              <a:ea typeface="Times New Roman"/>
              <a:cs typeface="Times New Roman"/>
              <a:sym typeface="Times New Roman"/>
            </a:endParaRPr>
          </a:p>
          <a:p>
            <a:pPr marL="0" marR="0" lvl="0" indent="0" algn="l" rtl="0">
              <a:lnSpc>
                <a:spcPct val="162162"/>
              </a:lnSpc>
              <a:spcBef>
                <a:spcPts val="0"/>
              </a:spcBef>
              <a:spcAft>
                <a:spcPts val="0"/>
              </a:spcAft>
              <a:buClr>
                <a:schemeClr val="dk1"/>
              </a:buClr>
              <a:buSzPts val="1850"/>
              <a:buFont typeface="Calibri"/>
              <a:buNone/>
            </a:pPr>
            <a:endParaRPr sz="1850" dirty="0">
              <a:solidFill>
                <a:schemeClr val="dk1"/>
              </a:solidFill>
              <a:latin typeface="Times New Roman"/>
              <a:ea typeface="Times New Roman"/>
              <a:cs typeface="Times New Roman"/>
              <a:sym typeface="Times New Roman"/>
            </a:endParaRPr>
          </a:p>
        </p:txBody>
      </p:sp>
      <p:pic>
        <p:nvPicPr>
          <p:cNvPr id="2" name="Google Shape;110;p6" descr="preencoded.png">
            <a:extLst>
              <a:ext uri="{FF2B5EF4-FFF2-40B4-BE49-F238E27FC236}">
                <a16:creationId xmlns:a16="http://schemas.microsoft.com/office/drawing/2014/main" id="{F65D004B-3715-F239-A9B1-0339079384CA}"/>
              </a:ext>
            </a:extLst>
          </p:cNvPr>
          <p:cNvPicPr preferRelativeResize="0"/>
          <p:nvPr/>
        </p:nvPicPr>
        <p:blipFill rotWithShape="1">
          <a:blip r:embed="rId3">
            <a:alphaModFix/>
          </a:blip>
          <a:srcRect/>
          <a:stretch/>
        </p:blipFill>
        <p:spPr>
          <a:xfrm>
            <a:off x="5119848" y="2165127"/>
            <a:ext cx="4318278" cy="957501"/>
          </a:xfrm>
          <a:prstGeom prst="rect">
            <a:avLst/>
          </a:prstGeom>
          <a:noFill/>
          <a:ln>
            <a:noFill/>
          </a:ln>
        </p:spPr>
      </p:pic>
      <p:pic>
        <p:nvPicPr>
          <p:cNvPr id="4" name="Picture 3">
            <a:extLst>
              <a:ext uri="{FF2B5EF4-FFF2-40B4-BE49-F238E27FC236}">
                <a16:creationId xmlns:a16="http://schemas.microsoft.com/office/drawing/2014/main" id="{89BE71A1-9E9C-7DB3-1629-4DFBCA5D0AAF}"/>
              </a:ext>
            </a:extLst>
          </p:cNvPr>
          <p:cNvPicPr>
            <a:picLocks noChangeAspect="1"/>
          </p:cNvPicPr>
          <p:nvPr/>
        </p:nvPicPr>
        <p:blipFill>
          <a:blip r:embed="rId6"/>
          <a:stretch>
            <a:fillRect/>
          </a:stretch>
        </p:blipFill>
        <p:spPr>
          <a:xfrm flipV="1">
            <a:off x="6787485" y="2424434"/>
            <a:ext cx="662997" cy="391885"/>
          </a:xfrm>
          <a:prstGeom prst="rect">
            <a:avLst/>
          </a:prstGeom>
        </p:spPr>
      </p:pic>
      <p:pic>
        <p:nvPicPr>
          <p:cNvPr id="94" name="Google Shape;94;p5" descr="preencoded.png"/>
          <p:cNvPicPr preferRelativeResize="0"/>
          <p:nvPr/>
        </p:nvPicPr>
        <p:blipFill rotWithShape="1">
          <a:blip r:embed="rId7">
            <a:alphaModFix/>
          </a:blip>
          <a:srcRect/>
          <a:stretch/>
        </p:blipFill>
        <p:spPr>
          <a:xfrm>
            <a:off x="6979783" y="2328280"/>
            <a:ext cx="598408" cy="5984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BC42E-3C87-D70B-55CE-D531EE8FDE21}"/>
              </a:ext>
            </a:extLst>
          </p:cNvPr>
          <p:cNvPicPr>
            <a:picLocks noChangeAspect="1"/>
          </p:cNvPicPr>
          <p:nvPr/>
        </p:nvPicPr>
        <p:blipFill>
          <a:blip r:embed="rId3"/>
          <a:stretch>
            <a:fillRect/>
          </a:stretch>
        </p:blipFill>
        <p:spPr>
          <a:xfrm>
            <a:off x="0" y="2664909"/>
            <a:ext cx="14630400" cy="5564691"/>
          </a:xfrm>
          <a:prstGeom prst="rect">
            <a:avLst/>
          </a:prstGeom>
        </p:spPr>
      </p:pic>
      <p:sp>
        <p:nvSpPr>
          <p:cNvPr id="4" name="Google Shape;142;p8">
            <a:extLst>
              <a:ext uri="{FF2B5EF4-FFF2-40B4-BE49-F238E27FC236}">
                <a16:creationId xmlns:a16="http://schemas.microsoft.com/office/drawing/2014/main" id="{2D85CA5C-18B0-9D21-147D-5D8CCB5433C8}"/>
              </a:ext>
            </a:extLst>
          </p:cNvPr>
          <p:cNvSpPr/>
          <p:nvPr/>
        </p:nvSpPr>
        <p:spPr>
          <a:xfrm>
            <a:off x="933705" y="374214"/>
            <a:ext cx="6724396"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LangSmith Dashboard</a:t>
            </a:r>
            <a:endParaRPr sz="44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0319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7"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26" name="Google Shape;126;p7"/>
          <p:cNvSpPr/>
          <p:nvPr/>
        </p:nvSpPr>
        <p:spPr>
          <a:xfrm>
            <a:off x="6184563" y="386337"/>
            <a:ext cx="7468553" cy="86935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LLM Integration &amp; Generation</a:t>
            </a:r>
            <a:endParaRPr sz="4400">
              <a:solidFill>
                <a:schemeClr val="dk1"/>
              </a:solidFill>
              <a:latin typeface="Times New Roman"/>
              <a:ea typeface="Times New Roman"/>
              <a:cs typeface="Times New Roman"/>
              <a:sym typeface="Times New Roman"/>
            </a:endParaRPr>
          </a:p>
        </p:txBody>
      </p:sp>
      <p:pic>
        <p:nvPicPr>
          <p:cNvPr id="127" name="Google Shape;127;p7" descr="preencoded.png"/>
          <p:cNvPicPr preferRelativeResize="0"/>
          <p:nvPr/>
        </p:nvPicPr>
        <p:blipFill rotWithShape="1">
          <a:blip r:embed="rId4">
            <a:alphaModFix/>
            <a:duotone>
              <a:schemeClr val="accent4">
                <a:shade val="45000"/>
                <a:satMod val="135000"/>
              </a:schemeClr>
              <a:prstClr val="white"/>
            </a:duotone>
          </a:blip>
          <a:srcRect/>
          <a:stretch/>
        </p:blipFill>
        <p:spPr>
          <a:xfrm>
            <a:off x="6324124" y="3178099"/>
            <a:ext cx="1196816" cy="1609746"/>
          </a:xfrm>
          <a:prstGeom prst="rect">
            <a:avLst/>
          </a:prstGeom>
          <a:noFill/>
          <a:ln>
            <a:noFill/>
          </a:ln>
        </p:spPr>
      </p:pic>
      <p:sp>
        <p:nvSpPr>
          <p:cNvPr id="128" name="Google Shape;128;p7"/>
          <p:cNvSpPr/>
          <p:nvPr/>
        </p:nvSpPr>
        <p:spPr>
          <a:xfrm>
            <a:off x="7760256" y="1539801"/>
            <a:ext cx="3071098"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a:solidFill>
                  <a:srgbClr val="FFFFFF"/>
                </a:solidFill>
                <a:latin typeface="Times New Roman"/>
                <a:ea typeface="Times New Roman"/>
                <a:cs typeface="Times New Roman"/>
                <a:sym typeface="Times New Roman"/>
              </a:rPr>
              <a:t>Initial Plan: Llama-3-8B</a:t>
            </a:r>
            <a:endParaRPr sz="2200">
              <a:solidFill>
                <a:schemeClr val="dk1"/>
              </a:solidFill>
              <a:latin typeface="Times New Roman"/>
              <a:ea typeface="Times New Roman"/>
              <a:cs typeface="Times New Roman"/>
              <a:sym typeface="Times New Roman"/>
            </a:endParaRPr>
          </a:p>
        </p:txBody>
      </p:sp>
      <p:sp>
        <p:nvSpPr>
          <p:cNvPr id="129" name="Google Shape;129;p7"/>
          <p:cNvSpPr/>
          <p:nvPr/>
        </p:nvSpPr>
        <p:spPr>
          <a:xfrm>
            <a:off x="7760256" y="2035339"/>
            <a:ext cx="6032421"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Considered Llama-3-8B for its strong QA performance.</a:t>
            </a:r>
            <a:endParaRPr sz="1850">
              <a:solidFill>
                <a:schemeClr val="dk1"/>
              </a:solidFill>
              <a:latin typeface="Times New Roman"/>
              <a:ea typeface="Times New Roman"/>
              <a:cs typeface="Times New Roman"/>
              <a:sym typeface="Times New Roman"/>
            </a:endParaRPr>
          </a:p>
        </p:txBody>
      </p:sp>
      <p:pic>
        <p:nvPicPr>
          <p:cNvPr id="130" name="Google Shape;130;p7" descr="preencoded.png"/>
          <p:cNvPicPr preferRelativeResize="0"/>
          <p:nvPr/>
        </p:nvPicPr>
        <p:blipFill rotWithShape="1">
          <a:blip r:embed="rId5">
            <a:alphaModFix/>
            <a:duotone>
              <a:schemeClr val="accent6">
                <a:shade val="45000"/>
                <a:satMod val="135000"/>
              </a:schemeClr>
              <a:prstClr val="white"/>
            </a:duotone>
          </a:blip>
          <a:srcRect/>
          <a:stretch/>
        </p:blipFill>
        <p:spPr>
          <a:xfrm>
            <a:off x="6324124" y="5341858"/>
            <a:ext cx="1196816" cy="1609746"/>
          </a:xfrm>
          <a:prstGeom prst="rect">
            <a:avLst/>
          </a:prstGeom>
          <a:noFill/>
          <a:ln>
            <a:noFill/>
          </a:ln>
        </p:spPr>
      </p:pic>
      <p:sp>
        <p:nvSpPr>
          <p:cNvPr id="131" name="Google Shape;131;p7"/>
          <p:cNvSpPr/>
          <p:nvPr/>
        </p:nvSpPr>
        <p:spPr>
          <a:xfrm>
            <a:off x="7760256" y="5407017"/>
            <a:ext cx="4518830" cy="52025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dirty="0">
                <a:solidFill>
                  <a:srgbClr val="FFFFFF"/>
                </a:solidFill>
                <a:latin typeface="Times New Roman"/>
                <a:ea typeface="Times New Roman"/>
                <a:cs typeface="Times New Roman"/>
                <a:sym typeface="Times New Roman"/>
              </a:rPr>
              <a:t>Final Selection: Mistral-7B, Whisper</a:t>
            </a:r>
            <a:endParaRPr sz="2200" dirty="0">
              <a:solidFill>
                <a:schemeClr val="dk1"/>
              </a:solidFill>
              <a:latin typeface="Times New Roman"/>
              <a:ea typeface="Times New Roman"/>
              <a:cs typeface="Times New Roman"/>
              <a:sym typeface="Times New Roman"/>
            </a:endParaRPr>
          </a:p>
        </p:txBody>
      </p:sp>
      <p:sp>
        <p:nvSpPr>
          <p:cNvPr id="132" name="Google Shape;132;p7"/>
          <p:cNvSpPr/>
          <p:nvPr/>
        </p:nvSpPr>
        <p:spPr>
          <a:xfrm>
            <a:off x="7760256" y="6084231"/>
            <a:ext cx="6032421" cy="1149072"/>
          </a:xfrm>
          <a:prstGeom prst="rect">
            <a:avLst/>
          </a:prstGeom>
          <a:noFill/>
          <a:ln>
            <a:noFill/>
          </a:ln>
        </p:spPr>
        <p:txBody>
          <a:bodyPr spcFirstLastPara="1" wrap="square" lIns="0" tIns="0" rIns="0" bIns="0" anchor="t" anchorCtr="0">
            <a:noAutofit/>
          </a:bodyPr>
          <a:lstStyle/>
          <a:p>
            <a:pPr marL="0" marR="0" lvl="0" indent="0" algn="l" rtl="0">
              <a:lnSpc>
                <a:spcPct val="187500"/>
              </a:lnSpc>
              <a:spcBef>
                <a:spcPts val="0"/>
              </a:spcBef>
              <a:spcAft>
                <a:spcPts val="0"/>
              </a:spcAft>
              <a:buClr>
                <a:srgbClr val="FFFFFF"/>
              </a:buClr>
              <a:buSzPts val="1600"/>
              <a:buFont typeface="PT Sans"/>
              <a:buNone/>
            </a:pPr>
            <a:r>
              <a:rPr lang="en-US" sz="1600" dirty="0">
                <a:solidFill>
                  <a:srgbClr val="FFFFFF"/>
                </a:solidFill>
                <a:latin typeface="PT Sans"/>
                <a:ea typeface="PT Sans"/>
                <a:cs typeface="PT Sans"/>
                <a:sym typeface="PT Sans"/>
              </a:rPr>
              <a:t>Switched to Mistral-7B &amp; Whisper with and without Agents for its efficiency, lightweight nature, and excellent RAG results, making deployment easier.</a:t>
            </a:r>
            <a:endParaRPr dirty="0"/>
          </a:p>
        </p:txBody>
      </p:sp>
      <p:pic>
        <p:nvPicPr>
          <p:cNvPr id="133" name="Google Shape;133;p7"/>
          <p:cNvPicPr preferRelativeResize="0"/>
          <p:nvPr/>
        </p:nvPicPr>
        <p:blipFill rotWithShape="1">
          <a:blip r:embed="rId6">
            <a:alphaModFix/>
          </a:blip>
          <a:srcRect/>
          <a:stretch/>
        </p:blipFill>
        <p:spPr>
          <a:xfrm>
            <a:off x="12801600" y="7759916"/>
            <a:ext cx="1703032" cy="358171"/>
          </a:xfrm>
          <a:prstGeom prst="rect">
            <a:avLst/>
          </a:prstGeom>
          <a:noFill/>
          <a:ln>
            <a:noFill/>
          </a:ln>
        </p:spPr>
      </p:pic>
      <p:pic>
        <p:nvPicPr>
          <p:cNvPr id="134" name="Google Shape;134;p7" descr="preencoded.png"/>
          <p:cNvPicPr preferRelativeResize="0"/>
          <p:nvPr/>
        </p:nvPicPr>
        <p:blipFill rotWithShape="1">
          <a:blip r:embed="rId4">
            <a:alphaModFix/>
            <a:duotone>
              <a:schemeClr val="accent2">
                <a:shade val="45000"/>
                <a:satMod val="135000"/>
              </a:schemeClr>
              <a:prstClr val="white"/>
            </a:duotone>
          </a:blip>
          <a:srcRect/>
          <a:stretch/>
        </p:blipFill>
        <p:spPr>
          <a:xfrm>
            <a:off x="6324124" y="1255693"/>
            <a:ext cx="1196816" cy="1609746"/>
          </a:xfrm>
          <a:prstGeom prst="rect">
            <a:avLst/>
          </a:prstGeom>
          <a:noFill/>
          <a:ln>
            <a:noFill/>
          </a:ln>
        </p:spPr>
      </p:pic>
      <p:sp>
        <p:nvSpPr>
          <p:cNvPr id="135" name="Google Shape;135;p7"/>
          <p:cNvSpPr/>
          <p:nvPr/>
        </p:nvSpPr>
        <p:spPr>
          <a:xfrm>
            <a:off x="7760256" y="3178099"/>
            <a:ext cx="5543149" cy="1399953"/>
          </a:xfrm>
          <a:prstGeom prst="rect">
            <a:avLst/>
          </a:prstGeom>
          <a:noFill/>
          <a:ln>
            <a:noFill/>
          </a:ln>
        </p:spPr>
        <p:txBody>
          <a:bodyPr spcFirstLastPara="1" wrap="square" lIns="0" tIns="0" rIns="0" bIns="0" anchor="t" anchorCtr="0">
            <a:noAutofit/>
          </a:bodyPr>
          <a:lstStyle/>
          <a:p>
            <a:pPr marL="0" marR="0" lvl="0" indent="0" algn="l" rtl="0">
              <a:lnSpc>
                <a:spcPct val="137500"/>
              </a:lnSpc>
              <a:spcBef>
                <a:spcPts val="0"/>
              </a:spcBef>
              <a:spcAft>
                <a:spcPts val="0"/>
              </a:spcAft>
              <a:buClr>
                <a:srgbClr val="FFFFFF"/>
              </a:buClr>
              <a:buSzPts val="2000"/>
              <a:buFont typeface="Times New Roman"/>
              <a:buNone/>
            </a:pPr>
            <a:r>
              <a:rPr lang="en-US" sz="2000">
                <a:solidFill>
                  <a:srgbClr val="FFFFFF"/>
                </a:solidFill>
                <a:latin typeface="Times New Roman"/>
                <a:ea typeface="Times New Roman"/>
                <a:cs typeface="Times New Roman"/>
                <a:sym typeface="Times New Roman"/>
              </a:rPr>
              <a:t>Intermediate Models: </a:t>
            </a:r>
            <a:endParaRPr/>
          </a:p>
          <a:p>
            <a:pPr marL="0" marR="0" lvl="0" indent="0" algn="l" rtl="0">
              <a:lnSpc>
                <a:spcPct val="1718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Distilgpt2</a:t>
            </a:r>
            <a:endParaRPr/>
          </a:p>
          <a:p>
            <a:pPr marL="0" marR="0" lvl="0" indent="0" algn="l" rtl="0">
              <a:lnSpc>
                <a:spcPct val="1718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Flan-t5-base</a:t>
            </a:r>
            <a:endParaRPr/>
          </a:p>
          <a:p>
            <a:pPr marL="0" marR="0" lvl="0" indent="0" algn="l" rtl="0">
              <a:lnSpc>
                <a:spcPct val="1718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Flan-t5-large</a:t>
            </a:r>
            <a:endParaRPr/>
          </a:p>
          <a:p>
            <a:pPr marL="0" marR="0" lvl="0" indent="0" algn="l" rtl="0">
              <a:lnSpc>
                <a:spcPct val="125000"/>
              </a:lnSpc>
              <a:spcBef>
                <a:spcPts val="0"/>
              </a:spcBef>
              <a:spcAft>
                <a:spcPts val="0"/>
              </a:spcAft>
              <a:buClr>
                <a:schemeClr val="dk1"/>
              </a:buClr>
              <a:buSzPts val="2200"/>
              <a:buFont typeface="Calibri"/>
              <a:buNone/>
            </a:pPr>
            <a:endParaRPr sz="2200">
              <a:solidFill>
                <a:srgbClr val="FFFFFF"/>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chemeClr val="dk1"/>
              </a:buClr>
              <a:buSzPts val="2200"/>
              <a:buFont typeface="Calibri"/>
              <a:buNone/>
            </a:pP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8"/>
          <p:cNvSpPr/>
          <p:nvPr/>
        </p:nvSpPr>
        <p:spPr>
          <a:xfrm>
            <a:off x="1897090" y="521171"/>
            <a:ext cx="3355135"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RAG Pipeline</a:t>
            </a:r>
            <a:endParaRPr sz="4400">
              <a:solidFill>
                <a:schemeClr val="dk1"/>
              </a:solidFill>
              <a:latin typeface="Times New Roman"/>
              <a:ea typeface="Times New Roman"/>
              <a:cs typeface="Times New Roman"/>
              <a:sym typeface="Times New Roman"/>
            </a:endParaRPr>
          </a:p>
        </p:txBody>
      </p:sp>
      <p:sp>
        <p:nvSpPr>
          <p:cNvPr id="143" name="Google Shape;143;p8"/>
          <p:cNvSpPr/>
          <p:nvPr/>
        </p:nvSpPr>
        <p:spPr>
          <a:xfrm>
            <a:off x="837724" y="1328312"/>
            <a:ext cx="6185535" cy="1158410"/>
          </a:xfrm>
          <a:prstGeom prst="rect">
            <a:avLst/>
          </a:prstGeom>
          <a:noFill/>
          <a:ln>
            <a:noFill/>
          </a:ln>
        </p:spPr>
        <p:txBody>
          <a:bodyPr spcFirstLastPara="1" wrap="square" lIns="0" tIns="0" rIns="0" bIns="0" anchor="t" anchorCtr="0">
            <a:noAutofit/>
          </a:bodyPr>
          <a:lstStyle/>
          <a:p>
            <a:pPr marL="0" marR="0" lvl="0" indent="0" algn="l" rtl="0">
              <a:lnSpc>
                <a:spcPct val="1875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Built a LangChain pipeline: query embedding, relevant chunk retrieval from vector DB, prompt construction, and Mistral-7B LLM answer generation grounded in video content.</a:t>
            </a:r>
            <a:endParaRPr sz="1600">
              <a:solidFill>
                <a:schemeClr val="dk1"/>
              </a:solidFill>
              <a:latin typeface="Times New Roman"/>
              <a:ea typeface="Times New Roman"/>
              <a:cs typeface="Times New Roman"/>
              <a:sym typeface="Times New Roman"/>
            </a:endParaRPr>
          </a:p>
        </p:txBody>
      </p:sp>
      <p:sp>
        <p:nvSpPr>
          <p:cNvPr id="144" name="Google Shape;144;p8"/>
          <p:cNvSpPr/>
          <p:nvPr/>
        </p:nvSpPr>
        <p:spPr>
          <a:xfrm>
            <a:off x="7607141" y="1333232"/>
            <a:ext cx="6185535" cy="1149072"/>
          </a:xfrm>
          <a:prstGeom prst="rect">
            <a:avLst/>
          </a:prstGeom>
          <a:noFill/>
          <a:ln>
            <a:noFill/>
          </a:ln>
        </p:spPr>
        <p:txBody>
          <a:bodyPr spcFirstLastPara="1" wrap="square" lIns="0" tIns="0" rIns="0" bIns="0" anchor="t" anchorCtr="0">
            <a:noAutofit/>
          </a:bodyPr>
          <a:lstStyle/>
          <a:p>
            <a:pPr marL="0" marR="0" lvl="0" indent="0" algn="l" rtl="0">
              <a:lnSpc>
                <a:spcPct val="1875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Added support for user voice queries, converting spoken input to text via Whisper. This enhances user experience and showcases multimodal capability.</a:t>
            </a:r>
            <a:endParaRPr sz="1600">
              <a:solidFill>
                <a:schemeClr val="dk1"/>
              </a:solidFill>
              <a:latin typeface="Times New Roman"/>
              <a:ea typeface="Times New Roman"/>
              <a:cs typeface="Times New Roman"/>
              <a:sym typeface="Times New Roman"/>
            </a:endParaRPr>
          </a:p>
        </p:txBody>
      </p:sp>
      <p:pic>
        <p:nvPicPr>
          <p:cNvPr id="145" name="Google Shape;145;p8"/>
          <p:cNvPicPr preferRelativeResize="0"/>
          <p:nvPr/>
        </p:nvPicPr>
        <p:blipFill rotWithShape="1">
          <a:blip r:embed="rId3">
            <a:alphaModFix/>
          </a:blip>
          <a:srcRect/>
          <a:stretch/>
        </p:blipFill>
        <p:spPr>
          <a:xfrm>
            <a:off x="12846205" y="7749431"/>
            <a:ext cx="1669578" cy="358171"/>
          </a:xfrm>
          <a:prstGeom prst="rect">
            <a:avLst/>
          </a:prstGeom>
          <a:noFill/>
          <a:ln>
            <a:noFill/>
          </a:ln>
        </p:spPr>
      </p:pic>
      <p:pic>
        <p:nvPicPr>
          <p:cNvPr id="146" name="Google Shape;146;p8" descr="A diagram of a software flow"/>
          <p:cNvPicPr preferRelativeResize="0"/>
          <p:nvPr/>
        </p:nvPicPr>
        <p:blipFill rotWithShape="1">
          <a:blip r:embed="rId4">
            <a:alphaModFix/>
          </a:blip>
          <a:srcRect/>
          <a:stretch/>
        </p:blipFill>
        <p:spPr>
          <a:xfrm>
            <a:off x="1315846" y="2753134"/>
            <a:ext cx="3445726" cy="5168589"/>
          </a:xfrm>
          <a:prstGeom prst="rect">
            <a:avLst/>
          </a:prstGeom>
          <a:noFill/>
          <a:ln>
            <a:noFill/>
          </a:ln>
        </p:spPr>
      </p:pic>
      <p:sp>
        <p:nvSpPr>
          <p:cNvPr id="147" name="Google Shape;147;p8"/>
          <p:cNvSpPr/>
          <p:nvPr/>
        </p:nvSpPr>
        <p:spPr>
          <a:xfrm>
            <a:off x="8969297" y="521170"/>
            <a:ext cx="3355135"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Audio QA</a:t>
            </a:r>
            <a:endParaRPr sz="4400">
              <a:solidFill>
                <a:schemeClr val="dk1"/>
              </a:solidFill>
              <a:latin typeface="Times New Roman"/>
              <a:ea typeface="Times New Roman"/>
              <a:cs typeface="Times New Roman"/>
              <a:sym typeface="Times New Roman"/>
            </a:endParaRPr>
          </a:p>
        </p:txBody>
      </p:sp>
      <p:pic>
        <p:nvPicPr>
          <p:cNvPr id="148" name="Google Shape;148;p8" descr="A diagram of a chat"/>
          <p:cNvPicPr preferRelativeResize="0"/>
          <p:nvPr/>
        </p:nvPicPr>
        <p:blipFill rotWithShape="1">
          <a:blip r:embed="rId5">
            <a:alphaModFix/>
          </a:blip>
          <a:srcRect/>
          <a:stretch/>
        </p:blipFill>
        <p:spPr>
          <a:xfrm>
            <a:off x="7606886" y="3119317"/>
            <a:ext cx="6074108" cy="404940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2150</Words>
  <Application>Microsoft Office PowerPoint</Application>
  <PresentationFormat>Custom</PresentationFormat>
  <Paragraphs>178</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PT Sans</vt:lpstr>
      <vt:lpstr>Times New Roman</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Mercy Sneha</dc:creator>
  <cp:lastModifiedBy>Mercy John Jaladi</cp:lastModifiedBy>
  <cp:revision>12</cp:revision>
  <dcterms:created xsi:type="dcterms:W3CDTF">2025-07-03T13:18:19Z</dcterms:created>
  <dcterms:modified xsi:type="dcterms:W3CDTF">2025-07-04T07:03:54Z</dcterms:modified>
</cp:coreProperties>
</file>